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Light"/>
          <a:ea typeface="Gill Sans Light"/>
          <a:cs typeface="Gill Sans Light"/>
        </a:font>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
          <a:latin typeface="Gill Sans Light"/>
          <a:ea typeface="Gill Sans Light"/>
          <a:cs typeface="Gill Sans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6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457200" defTabSz="584200" latinLnBrk="0">
      <a:defRPr sz="2200">
        <a:latin typeface="Lucida Grande"/>
        <a:ea typeface="Lucida Grande"/>
        <a:cs typeface="Lucida Grande"/>
        <a:sym typeface="Lucida Grande"/>
      </a:defRPr>
    </a:lvl2pPr>
    <a:lvl3pPr indent="914400" defTabSz="584200" latinLnBrk="0">
      <a:defRPr sz="2200">
        <a:latin typeface="Lucida Grande"/>
        <a:ea typeface="Lucida Grande"/>
        <a:cs typeface="Lucida Grande"/>
        <a:sym typeface="Lucida Grande"/>
      </a:defRPr>
    </a:lvl3pPr>
    <a:lvl4pPr indent="1371600" defTabSz="584200" latinLnBrk="0">
      <a:defRPr sz="2200">
        <a:latin typeface="Lucida Grande"/>
        <a:ea typeface="Lucida Grande"/>
        <a:cs typeface="Lucida Grande"/>
        <a:sym typeface="Lucida Grande"/>
      </a:defRPr>
    </a:lvl4pPr>
    <a:lvl5pPr indent="1828800" defTabSz="584200" latinLnBrk="0">
      <a:defRPr sz="2200">
        <a:latin typeface="Lucida Grande"/>
        <a:ea typeface="Lucida Grande"/>
        <a:cs typeface="Lucida Grande"/>
        <a:sym typeface="Lucida Grande"/>
      </a:defRPr>
    </a:lvl5pPr>
    <a:lvl6pPr indent="2286000" defTabSz="584200" latinLnBrk="0">
      <a:defRPr sz="2200">
        <a:latin typeface="Lucida Grande"/>
        <a:ea typeface="Lucida Grande"/>
        <a:cs typeface="Lucida Grande"/>
        <a:sym typeface="Lucida Grande"/>
      </a:defRPr>
    </a:lvl6pPr>
    <a:lvl7pPr indent="2743200" defTabSz="584200" latinLnBrk="0">
      <a:defRPr sz="2200">
        <a:latin typeface="Lucida Grande"/>
        <a:ea typeface="Lucida Grande"/>
        <a:cs typeface="Lucida Grande"/>
        <a:sym typeface="Lucida Grande"/>
      </a:defRPr>
    </a:lvl7pPr>
    <a:lvl8pPr indent="3200400" defTabSz="584200" latinLnBrk="0">
      <a:defRPr sz="2200">
        <a:latin typeface="Lucida Grande"/>
        <a:ea typeface="Lucida Grande"/>
        <a:cs typeface="Lucida Grande"/>
        <a:sym typeface="Lucida Grande"/>
      </a:defRPr>
    </a:lvl8pPr>
    <a:lvl9pPr indent="36576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bg>
      <p:bgPr>
        <a:gradFill flip="none" rotWithShape="1">
          <a:gsLst>
            <a:gs pos="0">
              <a:srgbClr val="FFFFFF"/>
            </a:gs>
            <a:gs pos="100000">
              <a:srgbClr val="0096FF">
                <a:alpha val="50644"/>
              </a:srgbClr>
            </a:gs>
          </a:gsLst>
          <a:lin ang="5400000" scaled="0"/>
        </a:gradFill>
        <a:effectLst/>
      </p:bgPr>
    </p:bg>
    <p:spTree>
      <p:nvGrpSpPr>
        <p:cNvPr id="1" name=""/>
        <p:cNvGrpSpPr/>
        <p:nvPr/>
      </p:nvGrpSpPr>
      <p:grpSpPr>
        <a:xfrm>
          <a:off x="0" y="0"/>
          <a:ext cx="0" cy="0"/>
          <a:chOff x="0" y="0"/>
          <a:chExt cx="0" cy="0"/>
        </a:xfrm>
      </p:grpSpPr>
      <p:pic>
        <p:nvPicPr>
          <p:cNvPr id="14" name="AP21201658935404.jpeg" descr="AP21201658935404.jpeg"/>
          <p:cNvPicPr>
            <a:picLocks/>
          </p:cNvPicPr>
          <p:nvPr/>
        </p:nvPicPr>
        <p:blipFill>
          <a:blip r:embed="rId2">
            <a:extLst/>
          </a:blip>
          <a:srcRect r="200" b="23901"/>
          <a:stretch>
            <a:fillRect/>
          </a:stretch>
        </p:blipFill>
        <p:spPr>
          <a:xfrm>
            <a:off x="3022600" y="5588000"/>
            <a:ext cx="6920310" cy="3517900"/>
          </a:xfrm>
          <a:custGeom>
            <a:avLst/>
            <a:gdLst/>
            <a:ahLst/>
            <a:cxnLst>
              <a:cxn ang="0">
                <a:pos x="wd2" y="hd2"/>
              </a:cxn>
              <a:cxn ang="5400000">
                <a:pos x="wd2" y="hd2"/>
              </a:cxn>
              <a:cxn ang="10800000">
                <a:pos x="wd2" y="hd2"/>
              </a:cxn>
              <a:cxn ang="16200000">
                <a:pos x="wd2" y="hd2"/>
              </a:cxn>
            </a:cxnLst>
            <a:rect l="0" t="0" r="r" b="b"/>
            <a:pathLst>
              <a:path w="21600" h="21600" extrusionOk="0">
                <a:moveTo>
                  <a:pt x="7290" y="0"/>
                </a:moveTo>
                <a:lnTo>
                  <a:pt x="7262" y="8434"/>
                </a:lnTo>
                <a:lnTo>
                  <a:pt x="0" y="8434"/>
                </a:lnTo>
                <a:lnTo>
                  <a:pt x="0" y="19546"/>
                </a:lnTo>
                <a:lnTo>
                  <a:pt x="6" y="21283"/>
                </a:lnTo>
                <a:lnTo>
                  <a:pt x="21583" y="21600"/>
                </a:lnTo>
                <a:lnTo>
                  <a:pt x="21600" y="0"/>
                </a:lnTo>
                <a:lnTo>
                  <a:pt x="7290" y="0"/>
                </a:lnTo>
                <a:close/>
              </a:path>
            </a:pathLst>
          </a:custGeom>
          <a:ln w="12700">
            <a:miter lim="400000"/>
          </a:ln>
        </p:spPr>
      </p:pic>
      <p:sp>
        <p:nvSpPr>
          <p:cNvPr id="15" name="06/03/17"/>
          <p:cNvSpPr/>
          <p:nvPr/>
        </p:nvSpPr>
        <p:spPr>
          <a:xfrm>
            <a:off x="10268545" y="7696200"/>
            <a:ext cx="2006998" cy="60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
                <a:solidFill>
                  <a:srgbClr val="000000"/>
                </a:solidFill>
                <a:latin typeface="+mn-lt"/>
                <a:ea typeface="+mn-ea"/>
                <a:cs typeface="+mn-cs"/>
                <a:sym typeface="Trebuchet MS"/>
              </a:defRPr>
            </a:lvl1pPr>
          </a:lstStyle>
          <a:p>
            <a:r>
              <a:t>06/03/17</a:t>
            </a:r>
          </a:p>
        </p:txBody>
      </p:sp>
      <p:pic>
        <p:nvPicPr>
          <p:cNvPr id="16" name="63146147_605.jpg" descr="63146147_605.jpg"/>
          <p:cNvPicPr>
            <a:picLocks noChangeAspect="1"/>
          </p:cNvPicPr>
          <p:nvPr/>
        </p:nvPicPr>
        <p:blipFill>
          <a:blip r:embed="rId3">
            <a:extLst/>
          </a:blip>
          <a:srcRect l="28181" r="41982"/>
          <a:stretch>
            <a:fillRect/>
          </a:stretch>
        </p:blipFill>
        <p:spPr>
          <a:xfrm>
            <a:off x="714223" y="4890325"/>
            <a:ext cx="2257552" cy="4253358"/>
          </a:xfrm>
          <a:prstGeom prst="rect">
            <a:avLst/>
          </a:prstGeom>
          <a:ln w="12700">
            <a:miter lim="400000"/>
          </a:ln>
        </p:spPr>
      </p:pic>
      <p:pic>
        <p:nvPicPr>
          <p:cNvPr id="17" name="Spaghetti-Junction-Crop.jpeg" descr="Spaghetti-Junction-Crop.jpeg"/>
          <p:cNvPicPr>
            <a:picLocks noChangeAspect="1"/>
          </p:cNvPicPr>
          <p:nvPr/>
        </p:nvPicPr>
        <p:blipFill>
          <a:blip r:embed="rId4">
            <a:extLst/>
          </a:blip>
          <a:srcRect l="18773" t="39" r="18439"/>
          <a:stretch>
            <a:fillRect/>
          </a:stretch>
        </p:blipFill>
        <p:spPr>
          <a:xfrm>
            <a:off x="3037209" y="4890325"/>
            <a:ext cx="2257551" cy="2076777"/>
          </a:xfrm>
          <a:prstGeom prst="rect">
            <a:avLst/>
          </a:prstGeom>
          <a:ln w="12700">
            <a:miter lim="400000"/>
          </a:ln>
        </p:spPr>
      </p:pic>
      <p:pic>
        <p:nvPicPr>
          <p:cNvPr id="18" name="3808.jpeg" descr="3808.jpeg"/>
          <p:cNvPicPr>
            <a:picLocks noChangeAspect="1"/>
          </p:cNvPicPr>
          <p:nvPr/>
        </p:nvPicPr>
        <p:blipFill>
          <a:blip r:embed="rId5">
            <a:extLst/>
          </a:blip>
          <a:srcRect l="14989" t="39" r="15004"/>
          <a:stretch>
            <a:fillRect/>
          </a:stretch>
        </p:blipFill>
        <p:spPr>
          <a:xfrm>
            <a:off x="5360195" y="4890325"/>
            <a:ext cx="2257551" cy="2076777"/>
          </a:xfrm>
          <a:prstGeom prst="rect">
            <a:avLst/>
          </a:prstGeom>
          <a:ln w="12700">
            <a:miter lim="400000"/>
          </a:ln>
        </p:spPr>
      </p:pic>
      <p:pic>
        <p:nvPicPr>
          <p:cNvPr id="19" name="Screen Shot 2017-02-12 at 11.12.49 AM.png" descr="Screen Shot 2017-02-12 at 11.12.49 AM.png"/>
          <p:cNvPicPr>
            <a:picLocks noChangeAspect="1"/>
          </p:cNvPicPr>
          <p:nvPr/>
        </p:nvPicPr>
        <p:blipFill>
          <a:blip r:embed="rId6">
            <a:extLst/>
          </a:blip>
          <a:srcRect l="13120" r="13120"/>
          <a:stretch>
            <a:fillRect/>
          </a:stretch>
        </p:blipFill>
        <p:spPr>
          <a:xfrm>
            <a:off x="9989542" y="6944461"/>
            <a:ext cx="2290801" cy="2108201"/>
          </a:xfrm>
          <a:prstGeom prst="rect">
            <a:avLst/>
          </a:prstGeom>
          <a:ln w="12700">
            <a:miter lim="400000"/>
          </a:ln>
        </p:spPr>
      </p:pic>
      <p:pic>
        <p:nvPicPr>
          <p:cNvPr id="20" name="Kong-Skull-Island-chay-1.jpeg" descr="Kong-Skull-Island-chay-1.jpeg"/>
          <p:cNvPicPr>
            <a:picLocks noChangeAspect="1"/>
          </p:cNvPicPr>
          <p:nvPr/>
        </p:nvPicPr>
        <p:blipFill>
          <a:blip r:embed="rId7">
            <a:extLst/>
          </a:blip>
          <a:srcRect l="13809" t="39" r="13749"/>
          <a:stretch>
            <a:fillRect/>
          </a:stretch>
        </p:blipFill>
        <p:spPr>
          <a:xfrm>
            <a:off x="10006167" y="4890325"/>
            <a:ext cx="2257551" cy="2076777"/>
          </a:xfrm>
          <a:prstGeom prst="rect">
            <a:avLst/>
          </a:prstGeom>
          <a:ln w="12700">
            <a:miter lim="400000"/>
          </a:ln>
        </p:spPr>
      </p:pic>
      <p:pic>
        <p:nvPicPr>
          <p:cNvPr id="21" name="a3152292-6353-42ea-b585-d414bfdbf3f1.jpg" descr="a3152292-6353-42ea-b585-d414bfdbf3f1.jpg"/>
          <p:cNvPicPr>
            <a:picLocks noChangeAspect="1"/>
          </p:cNvPicPr>
          <p:nvPr/>
        </p:nvPicPr>
        <p:blipFill>
          <a:blip r:embed="rId8">
            <a:extLst/>
          </a:blip>
          <a:srcRect t="2215" r="22835" b="2215"/>
          <a:stretch>
            <a:fillRect/>
          </a:stretch>
        </p:blipFill>
        <p:spPr>
          <a:xfrm>
            <a:off x="6911261" y="594078"/>
            <a:ext cx="5350670" cy="4279901"/>
          </a:xfrm>
          <a:custGeom>
            <a:avLst/>
            <a:gdLst/>
            <a:ahLst/>
            <a:cxnLst>
              <a:cxn ang="0">
                <a:pos x="wd2" y="hd2"/>
              </a:cxn>
              <a:cxn ang="5400000">
                <a:pos x="wd2" y="hd2"/>
              </a:cxn>
              <a:cxn ang="10800000">
                <a:pos x="wd2" y="hd2"/>
              </a:cxn>
              <a:cxn ang="16200000">
                <a:pos x="wd2" y="hd2"/>
              </a:cxn>
            </a:cxnLst>
            <a:rect l="0" t="0" r="r" b="b"/>
            <a:pathLst>
              <a:path w="21600" h="21600" extrusionOk="0">
                <a:moveTo>
                  <a:pt x="3108" y="0"/>
                </a:moveTo>
                <a:lnTo>
                  <a:pt x="3050" y="10778"/>
                </a:lnTo>
                <a:lnTo>
                  <a:pt x="0" y="10778"/>
                </a:lnTo>
                <a:lnTo>
                  <a:pt x="0" y="21400"/>
                </a:lnTo>
                <a:lnTo>
                  <a:pt x="21573" y="21600"/>
                </a:lnTo>
                <a:lnTo>
                  <a:pt x="21600" y="0"/>
                </a:lnTo>
                <a:lnTo>
                  <a:pt x="3108" y="0"/>
                </a:lnTo>
                <a:close/>
              </a:path>
            </a:pathLst>
          </a:custGeom>
          <a:ln w="12700">
            <a:miter lim="400000"/>
          </a:ln>
        </p:spPr>
      </p:pic>
      <p:pic>
        <p:nvPicPr>
          <p:cNvPr id="22" name="Singapore_Skyline_2019-10.jpeg" descr="Singapore_Skyline_2019-10.jpeg"/>
          <p:cNvPicPr>
            <a:picLocks/>
          </p:cNvPicPr>
          <p:nvPr/>
        </p:nvPicPr>
        <p:blipFill>
          <a:blip r:embed="rId9">
            <a:extLst/>
          </a:blip>
          <a:srcRect t="9952" b="9952"/>
          <a:stretch>
            <a:fillRect/>
          </a:stretch>
        </p:blipFill>
        <p:spPr>
          <a:xfrm>
            <a:off x="2850041" y="558800"/>
            <a:ext cx="7124701" cy="4279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270" y="48"/>
                </a:lnTo>
                <a:lnTo>
                  <a:pt x="7525" y="10832"/>
                </a:lnTo>
                <a:lnTo>
                  <a:pt x="7253" y="10832"/>
                </a:lnTo>
                <a:lnTo>
                  <a:pt x="0" y="10832"/>
                </a:lnTo>
                <a:lnTo>
                  <a:pt x="31" y="21600"/>
                </a:lnTo>
                <a:lnTo>
                  <a:pt x="14562" y="21554"/>
                </a:lnTo>
                <a:lnTo>
                  <a:pt x="14600" y="10746"/>
                </a:lnTo>
                <a:lnTo>
                  <a:pt x="21598" y="10960"/>
                </a:lnTo>
                <a:lnTo>
                  <a:pt x="21600" y="0"/>
                </a:lnTo>
                <a:close/>
              </a:path>
            </a:pathLst>
          </a:custGeom>
          <a:ln w="12700">
            <a:miter lim="400000"/>
          </a:ln>
        </p:spPr>
      </p:pic>
      <p:pic>
        <p:nvPicPr>
          <p:cNvPr id="23" name="uk-free-range-turkey-farms-getty-580x362.jpg" descr="uk-free-range-turkey-farms-getty-580x362.jpg"/>
          <p:cNvPicPr>
            <a:picLocks noChangeAspect="1"/>
          </p:cNvPicPr>
          <p:nvPr/>
        </p:nvPicPr>
        <p:blipFill>
          <a:blip r:embed="rId10">
            <a:extLst/>
          </a:blip>
          <a:srcRect l="16169" r="16169"/>
          <a:stretch>
            <a:fillRect/>
          </a:stretch>
        </p:blipFill>
        <p:spPr>
          <a:xfrm>
            <a:off x="716260" y="604199"/>
            <a:ext cx="4648201" cy="4287675"/>
          </a:xfrm>
          <a:custGeom>
            <a:avLst/>
            <a:gdLst/>
            <a:ahLst/>
            <a:cxnLst>
              <a:cxn ang="0">
                <a:pos x="wd2" y="hd2"/>
              </a:cxn>
              <a:cxn ang="5400000">
                <a:pos x="wd2" y="hd2"/>
              </a:cxn>
              <a:cxn ang="10800000">
                <a:pos x="wd2" y="hd2"/>
              </a:cxn>
              <a:cxn ang="16200000">
                <a:pos x="wd2" y="hd2"/>
              </a:cxn>
            </a:cxnLst>
            <a:rect l="0" t="0" r="r" b="b"/>
            <a:pathLst>
              <a:path w="21600" h="21600" extrusionOk="0">
                <a:moveTo>
                  <a:pt x="20" y="0"/>
                </a:moveTo>
                <a:lnTo>
                  <a:pt x="0" y="21518"/>
                </a:lnTo>
                <a:lnTo>
                  <a:pt x="10684" y="21600"/>
                </a:lnTo>
                <a:lnTo>
                  <a:pt x="10658" y="10776"/>
                </a:lnTo>
                <a:lnTo>
                  <a:pt x="21576" y="10712"/>
                </a:lnTo>
                <a:lnTo>
                  <a:pt x="21600" y="48"/>
                </a:lnTo>
                <a:lnTo>
                  <a:pt x="20" y="0"/>
                </a:lnTo>
                <a:close/>
              </a:path>
            </a:pathLst>
          </a:custGeom>
          <a:ln w="12700">
            <a:miter lim="400000"/>
          </a:ln>
        </p:spPr>
      </p:pic>
      <p:sp>
        <p:nvSpPr>
          <p:cNvPr id="24" name="Line"/>
          <p:cNvSpPr/>
          <p:nvPr/>
        </p:nvSpPr>
        <p:spPr>
          <a:xfrm flipV="1">
            <a:off x="3004492" y="604253"/>
            <a:ext cx="1" cy="856350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25" name="Line"/>
          <p:cNvSpPr/>
          <p:nvPr/>
        </p:nvSpPr>
        <p:spPr>
          <a:xfrm flipV="1">
            <a:off x="5327477" y="604253"/>
            <a:ext cx="1" cy="858767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26" name="Line"/>
          <p:cNvSpPr/>
          <p:nvPr/>
        </p:nvSpPr>
        <p:spPr>
          <a:xfrm flipV="1">
            <a:off x="7650463" y="604253"/>
            <a:ext cx="1" cy="8565969"/>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flipV="1">
            <a:off x="9973448" y="604253"/>
            <a:ext cx="1" cy="857158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flipH="1">
            <a:off x="665147" y="2714571"/>
            <a:ext cx="11603025"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H="1">
            <a:off x="665146" y="4857607"/>
            <a:ext cx="11635140"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0" name="Line"/>
          <p:cNvSpPr/>
          <p:nvPr/>
        </p:nvSpPr>
        <p:spPr>
          <a:xfrm flipH="1">
            <a:off x="665146" y="7000643"/>
            <a:ext cx="11622407"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1" name="Rounded Rectangle"/>
          <p:cNvSpPr/>
          <p:nvPr/>
        </p:nvSpPr>
        <p:spPr>
          <a:xfrm>
            <a:off x="647700" y="590407"/>
            <a:ext cx="11709401" cy="8534401"/>
          </a:xfrm>
          <a:prstGeom prst="roundRect">
            <a:avLst>
              <a:gd name="adj" fmla="val 4081"/>
            </a:avLst>
          </a:prstGeom>
          <a:ln w="190500">
            <a:solidFill>
              <a:srgbClr val="FFFFFF"/>
            </a:solidFill>
            <a:miter lim="400000"/>
          </a:ln>
        </p:spPr>
        <p:txBody>
          <a:bodyPr lIns="38100" tIns="38100" rIns="38100" bIns="38100" anchor="ctr"/>
          <a:lstStyle/>
          <a:p>
            <a:pPr>
              <a:defRPr sz="3400">
                <a:solidFill>
                  <a:srgbClr val="FFFFFF"/>
                </a:solidFill>
              </a:defRPr>
            </a:pPr>
            <a:endParaRPr/>
          </a:p>
        </p:txBody>
      </p:sp>
      <p:sp>
        <p:nvSpPr>
          <p:cNvPr id="32" name="Rounded Rectangle"/>
          <p:cNvSpPr/>
          <p:nvPr/>
        </p:nvSpPr>
        <p:spPr>
          <a:xfrm>
            <a:off x="5321300" y="4851400"/>
            <a:ext cx="6959600" cy="2159000"/>
          </a:xfrm>
          <a:prstGeom prst="roundRect">
            <a:avLst>
              <a:gd name="adj" fmla="val 8824"/>
            </a:avLst>
          </a:prstGeom>
          <a:solidFill>
            <a:srgbClr val="0096FF">
              <a:alpha val="90000"/>
            </a:srgbClr>
          </a:solidFill>
          <a:ln w="63500">
            <a:solidFill>
              <a:srgbClr val="FFFFFF">
                <a:alpha val="90000"/>
              </a:srgbClr>
            </a:solidFill>
            <a:miter lim="400000"/>
          </a:ln>
        </p:spPr>
        <p:txBody>
          <a:bodyPr lIns="101600" tIns="101600" rIns="101600" bIns="101600" anchor="ctr"/>
          <a:lstStyle/>
          <a:p>
            <a:pPr defTabSz="450000">
              <a:defRPr sz="2400" spc="-24">
                <a:solidFill>
                  <a:srgbClr val="FFFFFF"/>
                </a:solidFill>
                <a:latin typeface="Century Gothic"/>
                <a:ea typeface="Century Gothic"/>
                <a:cs typeface="Century Gothic"/>
                <a:sym typeface="Century Gothic"/>
              </a:defRPr>
            </a:pPr>
            <a:endParaRPr/>
          </a:p>
        </p:txBody>
      </p:sp>
      <p:sp>
        <p:nvSpPr>
          <p:cNvPr id="33" name="Weekly Quiz Current Events…"/>
          <p:cNvSpPr/>
          <p:nvPr/>
        </p:nvSpPr>
        <p:spPr>
          <a:xfrm>
            <a:off x="5633243" y="5010150"/>
            <a:ext cx="6350001" cy="1765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450000">
              <a:defRPr sz="3700">
                <a:solidFill>
                  <a:srgbClr val="FFFFFF"/>
                </a:solidFill>
                <a:latin typeface="Arial Black"/>
                <a:ea typeface="Arial Black"/>
                <a:cs typeface="Arial Black"/>
                <a:sym typeface="Arial Black"/>
              </a:defRPr>
            </a:pPr>
            <a:r>
              <a:t>Weekly Quiz</a:t>
            </a:r>
            <a:br/>
            <a:r>
              <a:t>Current Events</a:t>
            </a:r>
          </a:p>
          <a:p>
            <a:pPr defTabSz="450000">
              <a:defRPr sz="2400" spc="-24">
                <a:solidFill>
                  <a:srgbClr val="FFFFFF"/>
                </a:solidFill>
                <a:latin typeface="Century Gothic"/>
                <a:ea typeface="Century Gothic"/>
                <a:cs typeface="Century Gothic"/>
                <a:sym typeface="Century Gothic"/>
              </a:defRPr>
            </a:pPr>
            <a:r>
              <a:t>12 December 2022</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Link button">
    <p:spTree>
      <p:nvGrpSpPr>
        <p:cNvPr id="1" name=""/>
        <p:cNvGrpSpPr/>
        <p:nvPr/>
      </p:nvGrpSpPr>
      <p:grpSpPr>
        <a:xfrm>
          <a:off x="0" y="0"/>
          <a:ext cx="0" cy="0"/>
          <a:chOff x="0" y="0"/>
          <a:chExt cx="0" cy="0"/>
        </a:xfrm>
      </p:grpSpPr>
      <p:sp>
        <p:nvSpPr>
          <p:cNvPr id="126" name="00"/>
          <p:cNvSpPr>
            <a:spLocks noGrp="1"/>
          </p:cNvSpPr>
          <p:nvPr>
            <p:ph type="body" sz="quarter" idx="21"/>
          </p:nvPr>
        </p:nvSpPr>
        <p:spPr>
          <a:xfrm>
            <a:off x="6158805" y="692149"/>
            <a:ext cx="684213" cy="673101"/>
          </a:xfrm>
          <a:prstGeom prst="rect">
            <a:avLst/>
          </a:prstGeom>
        </p:spPr>
        <p:txBody>
          <a:bodyPr wrap="none">
            <a:spAutoFit/>
          </a:bodyPr>
          <a:lstStyle>
            <a:lvl1pPr marL="0" indent="0" algn="ctr">
              <a:lnSpc>
                <a:spcPct val="100000"/>
              </a:lnSpc>
              <a:spcBef>
                <a:spcPts val="0"/>
              </a:spcBef>
              <a:buClrTx/>
              <a:buSzTx/>
              <a:buNone/>
              <a:defRPr sz="4000" b="1">
                <a:latin typeface="+mn-lt"/>
                <a:ea typeface="+mn-ea"/>
                <a:cs typeface="+mn-cs"/>
                <a:sym typeface="Trebuchet MS"/>
              </a:defRPr>
            </a:lvl1pPr>
          </a:lstStyle>
          <a:p>
            <a:r>
              <a:t>00</a:t>
            </a: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bg>
      <p:bgPr>
        <a:gradFill flip="none" rotWithShape="1">
          <a:gsLst>
            <a:gs pos="0">
              <a:srgbClr val="FFFFFF"/>
            </a:gs>
            <a:gs pos="100000">
              <a:srgbClr val="0096FF">
                <a:alpha val="50000"/>
              </a:srgbClr>
            </a:gs>
          </a:gsLst>
          <a:lin ang="5400000" scaled="0"/>
        </a:gradFill>
        <a:effectLst/>
      </p:bgPr>
    </p:bg>
    <p:spTree>
      <p:nvGrpSpPr>
        <p:cNvPr id="1" name=""/>
        <p:cNvGrpSpPr/>
        <p:nvPr/>
      </p:nvGrpSpPr>
      <p:grpSpPr>
        <a:xfrm>
          <a:off x="0" y="0"/>
          <a:ext cx="0" cy="0"/>
          <a:chOff x="0" y="0"/>
          <a:chExt cx="0" cy="0"/>
        </a:xfrm>
      </p:grpSpPr>
      <p:sp>
        <p:nvSpPr>
          <p:cNvPr id="41"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42"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43" name="00"/>
          <p:cNvSpPr>
            <a:spLocks noGrp="1"/>
          </p:cNvSpPr>
          <p:nvPr>
            <p:ph type="body" sz="quarter" idx="21"/>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sz="4000" b="1">
                <a:latin typeface="+mn-lt"/>
                <a:ea typeface="+mn-ea"/>
                <a:cs typeface="+mn-cs"/>
                <a:sym typeface="Trebuchet MS"/>
              </a:defRPr>
            </a:lvl1pPr>
          </a:lstStyle>
          <a:p>
            <a:r>
              <a:t>00</a:t>
            </a:r>
          </a:p>
        </p:txBody>
      </p:sp>
      <p:sp>
        <p:nvSpPr>
          <p:cNvPr id="44" name="Title Text"/>
          <p:cNvSpPr txBox="1">
            <a:spLocks noGrp="1"/>
          </p:cNvSpPr>
          <p:nvPr>
            <p:ph type="title"/>
          </p:nvPr>
        </p:nvSpPr>
        <p:spPr>
          <a:xfrm>
            <a:off x="1403350" y="1397000"/>
            <a:ext cx="10172700" cy="2362200"/>
          </a:xfrm>
          <a:prstGeom prst="rect">
            <a:avLst/>
          </a:prstGeom>
        </p:spPr>
        <p:txBody>
          <a:bodyPr>
            <a:normAutofit/>
          </a:bodyPr>
          <a:lstStyle>
            <a:lvl1pPr>
              <a:defRPr sz="3000" cap="none">
                <a:solidFill>
                  <a:srgbClr val="FFFFFF"/>
                </a:solidFill>
                <a:latin typeface="+mn-lt"/>
                <a:ea typeface="+mn-ea"/>
                <a:cs typeface="+mn-cs"/>
                <a:sym typeface="Trebuchet MS"/>
              </a:defRPr>
            </a:lvl1pPr>
          </a:lstStyle>
          <a:p>
            <a:r>
              <a:t>Title Text</a:t>
            </a:r>
          </a:p>
        </p:txBody>
      </p:sp>
      <p:sp>
        <p:nvSpPr>
          <p:cNvPr id="45" name="Body Level One…"/>
          <p:cNvSpPr txBox="1">
            <a:spLocks noGrp="1"/>
          </p:cNvSpPr>
          <p:nvPr>
            <p:ph type="body" sz="half" idx="1"/>
          </p:nvPr>
        </p:nvSpPr>
        <p:spPr>
          <a:xfrm>
            <a:off x="1295400" y="4394200"/>
            <a:ext cx="10350500" cy="4191000"/>
          </a:xfrm>
          <a:prstGeom prst="rect">
            <a:avLst/>
          </a:prstGeom>
        </p:spPr>
        <p:txBody>
          <a:bodyPr lIns="0" tIns="0" rIns="0" bIns="0">
            <a:normAutofit/>
          </a:bodyPr>
          <a:lstStyle>
            <a:lvl1pPr marL="0" indent="0" algn="ctr">
              <a:lnSpc>
                <a:spcPct val="100000"/>
              </a:lnSpc>
              <a:spcBef>
                <a:spcPts val="0"/>
              </a:spcBef>
              <a:buSzTx/>
              <a:buNone/>
              <a:defRPr sz="3000">
                <a:latin typeface="+mn-lt"/>
                <a:ea typeface="+mn-ea"/>
                <a:cs typeface="+mn-cs"/>
                <a:sym typeface="Trebuchet MS"/>
              </a:defRPr>
            </a:lvl1pPr>
            <a:lvl2pPr marL="0" indent="0" algn="ctr">
              <a:lnSpc>
                <a:spcPct val="100000"/>
              </a:lnSpc>
              <a:spcBef>
                <a:spcPts val="0"/>
              </a:spcBef>
              <a:buSzTx/>
              <a:buNone/>
              <a:defRPr sz="3000">
                <a:latin typeface="+mn-lt"/>
                <a:ea typeface="+mn-ea"/>
                <a:cs typeface="+mn-cs"/>
                <a:sym typeface="Trebuchet MS"/>
              </a:defRPr>
            </a:lvl2pPr>
            <a:lvl3pPr marL="0" indent="0" algn="ctr">
              <a:lnSpc>
                <a:spcPct val="100000"/>
              </a:lnSpc>
              <a:spcBef>
                <a:spcPts val="0"/>
              </a:spcBef>
              <a:buSzTx/>
              <a:buNone/>
              <a:defRPr sz="3000">
                <a:latin typeface="+mn-lt"/>
                <a:ea typeface="+mn-ea"/>
                <a:cs typeface="+mn-cs"/>
                <a:sym typeface="Trebuchet MS"/>
              </a:defRPr>
            </a:lvl3pPr>
            <a:lvl4pPr marL="0" indent="0" algn="ctr">
              <a:lnSpc>
                <a:spcPct val="100000"/>
              </a:lnSpc>
              <a:spcBef>
                <a:spcPts val="0"/>
              </a:spcBef>
              <a:buSzTx/>
              <a:buNone/>
              <a:defRPr sz="3000">
                <a:latin typeface="+mn-lt"/>
                <a:ea typeface="+mn-ea"/>
                <a:cs typeface="+mn-cs"/>
                <a:sym typeface="Trebuchet MS"/>
              </a:defRPr>
            </a:lvl4pPr>
            <a:lvl5pPr marL="0" indent="0" algn="ctr">
              <a:lnSpc>
                <a:spcPct val="100000"/>
              </a:lnSpc>
              <a:spcBef>
                <a:spcPts val="0"/>
              </a:spcBef>
              <a:buSzTx/>
              <a:buNone/>
              <a:defRPr sz="3000">
                <a:latin typeface="+mn-lt"/>
                <a:ea typeface="+mn-ea"/>
                <a:cs typeface="+mn-c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hort Answer">
    <p:bg>
      <p:bgPr>
        <a:gradFill flip="none" rotWithShape="1">
          <a:gsLst>
            <a:gs pos="0">
              <a:srgbClr val="FFFFFF"/>
            </a:gs>
            <a:gs pos="100000">
              <a:srgbClr val="0096FF">
                <a:alpha val="50000"/>
              </a:srgbClr>
            </a:gs>
          </a:gsLst>
          <a:lin ang="5400000" scaled="0"/>
        </a:gradFill>
        <a:effectLst/>
      </p:bgPr>
    </p:bg>
    <p:spTree>
      <p:nvGrpSpPr>
        <p:cNvPr id="1" name=""/>
        <p:cNvGrpSpPr/>
        <p:nvPr/>
      </p:nvGrpSpPr>
      <p:grpSpPr>
        <a:xfrm>
          <a:off x="0" y="0"/>
          <a:ext cx="0" cy="0"/>
          <a:chOff x="0" y="0"/>
          <a:chExt cx="0" cy="0"/>
        </a:xfrm>
      </p:grpSpPr>
      <p:sp>
        <p:nvSpPr>
          <p:cNvPr id="53"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54" name="Title Text"/>
          <p:cNvSpPr txBox="1">
            <a:spLocks noGrp="1"/>
          </p:cNvSpPr>
          <p:nvPr>
            <p:ph type="title"/>
          </p:nvPr>
        </p:nvSpPr>
        <p:spPr>
          <a:xfrm>
            <a:off x="1416050" y="1549400"/>
            <a:ext cx="10172700" cy="2362200"/>
          </a:xfrm>
          <a:prstGeom prst="rect">
            <a:avLst/>
          </a:prstGeom>
        </p:spPr>
        <p:txBody>
          <a:bodyPr>
            <a:normAutofit/>
          </a:bodyPr>
          <a:lstStyle>
            <a:lvl1pPr>
              <a:defRPr sz="3000" cap="none">
                <a:solidFill>
                  <a:srgbClr val="FFFFFF"/>
                </a:solidFill>
                <a:latin typeface="+mn-lt"/>
                <a:ea typeface="+mn-ea"/>
                <a:cs typeface="+mn-cs"/>
                <a:sym typeface="Trebuchet MS"/>
              </a:defRPr>
            </a:lvl1pPr>
          </a:lstStyle>
          <a:p>
            <a:r>
              <a:t>Title Text</a:t>
            </a:r>
          </a:p>
        </p:txBody>
      </p:sp>
      <p:sp>
        <p:nvSpPr>
          <p:cNvPr id="55" name="00"/>
          <p:cNvSpPr>
            <a:spLocks noGrp="1"/>
          </p:cNvSpPr>
          <p:nvPr>
            <p:ph type="body" sz="quarter" idx="21"/>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sz="4000" b="1">
                <a:latin typeface="+mn-lt"/>
                <a:ea typeface="+mn-ea"/>
                <a:cs typeface="+mn-cs"/>
                <a:sym typeface="Trebuchet MS"/>
              </a:defRPr>
            </a:lvl1pPr>
          </a:lstStyle>
          <a:p>
            <a:r>
              <a:t>00</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iz Visual Landscape">
    <p:bg>
      <p:bgPr>
        <a:gradFill flip="none" rotWithShape="1">
          <a:gsLst>
            <a:gs pos="0">
              <a:srgbClr val="FFFFFF"/>
            </a:gs>
            <a:gs pos="100000">
              <a:srgbClr val="0096FF">
                <a:alpha val="50000"/>
              </a:srgbClr>
            </a:gs>
          </a:gsLst>
          <a:lin ang="5400000" scaled="0"/>
        </a:gradFill>
        <a:effectLst/>
      </p:bgPr>
    </p:bg>
    <p:spTree>
      <p:nvGrpSpPr>
        <p:cNvPr id="1" name=""/>
        <p:cNvGrpSpPr/>
        <p:nvPr/>
      </p:nvGrpSpPr>
      <p:grpSpPr>
        <a:xfrm>
          <a:off x="0" y="0"/>
          <a:ext cx="0" cy="0"/>
          <a:chOff x="0" y="0"/>
          <a:chExt cx="0" cy="0"/>
        </a:xfrm>
      </p:grpSpPr>
      <p:sp>
        <p:nvSpPr>
          <p:cNvPr id="63"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64" name="dreamstime_xxl_65780868_small.jpg"/>
          <p:cNvSpPr>
            <a:spLocks noGrp="1"/>
          </p:cNvSpPr>
          <p:nvPr>
            <p:ph type="pic" idx="21"/>
          </p:nvPr>
        </p:nvSpPr>
        <p:spPr>
          <a:xfrm>
            <a:off x="1849656" y="1803628"/>
            <a:ext cx="9321801" cy="9321801"/>
          </a:xfrm>
          <a:prstGeom prst="rect">
            <a:avLst/>
          </a:prstGeom>
          <a:ln w="127000">
            <a:solidFill>
              <a:srgbClr val="FFFFFF"/>
            </a:solidFill>
          </a:ln>
          <a:effectLst>
            <a:outerShdw blurRad="127000" dist="127000" dir="2700000" rotWithShape="0">
              <a:srgbClr val="000000">
                <a:alpha val="75000"/>
              </a:srgbClr>
            </a:outerShdw>
          </a:effectLst>
        </p:spPr>
        <p:txBody>
          <a:bodyPr lIns="91439" tIns="45719" rIns="91439" bIns="45719" anchor="t"/>
          <a:lstStyle/>
          <a:p>
            <a:endParaRPr/>
          </a:p>
        </p:txBody>
      </p:sp>
      <p:sp>
        <p:nvSpPr>
          <p:cNvPr id="65" name="Title Text"/>
          <p:cNvSpPr txBox="1">
            <a:spLocks noGrp="1"/>
          </p:cNvSpPr>
          <p:nvPr>
            <p:ph type="title"/>
          </p:nvPr>
        </p:nvSpPr>
        <p:spPr>
          <a:xfrm>
            <a:off x="1384300" y="1689100"/>
            <a:ext cx="10236200" cy="1536700"/>
          </a:xfrm>
          <a:prstGeom prst="rect">
            <a:avLst/>
          </a:prstGeom>
        </p:spPr>
        <p:txBody>
          <a:bodyPr/>
          <a:lstStyle>
            <a:lvl1pPr>
              <a:defRPr sz="3000" cap="none">
                <a:solidFill>
                  <a:srgbClr val="FFFFFF"/>
                </a:solidFill>
                <a:latin typeface="+mn-lt"/>
                <a:ea typeface="+mn-ea"/>
                <a:cs typeface="+mn-cs"/>
                <a:sym typeface="Trebuchet MS"/>
              </a:defRPr>
            </a:lvl1pPr>
          </a:lstStyle>
          <a:p>
            <a:r>
              <a:t>Title Text</a:t>
            </a:r>
          </a:p>
        </p:txBody>
      </p:sp>
      <p:sp>
        <p:nvSpPr>
          <p:cNvPr id="66" name="00"/>
          <p:cNvSpPr>
            <a:spLocks noGrp="1"/>
          </p:cNvSpPr>
          <p:nvPr>
            <p:ph type="body" sz="quarter" idx="22"/>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sz="4000" b="1">
                <a:latin typeface="+mn-lt"/>
                <a:ea typeface="+mn-ea"/>
                <a:cs typeface="+mn-cs"/>
                <a:sym typeface="Trebuchet MS"/>
              </a:defRPr>
            </a:lvl1pPr>
          </a:lstStyle>
          <a:p>
            <a:r>
              <a:t>00</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Quiz Visual Portrait">
    <p:bg>
      <p:bgPr>
        <a:gradFill flip="none" rotWithShape="1">
          <a:gsLst>
            <a:gs pos="0">
              <a:srgbClr val="FFFFFF"/>
            </a:gs>
            <a:gs pos="100000">
              <a:srgbClr val="0096FF">
                <a:alpha val="50000"/>
              </a:srgbClr>
            </a:gs>
          </a:gsLst>
          <a:lin ang="5400000" scaled="0"/>
        </a:gradFill>
        <a:effectLst/>
      </p:bgPr>
    </p:bg>
    <p:spTree>
      <p:nvGrpSpPr>
        <p:cNvPr id="1" name=""/>
        <p:cNvGrpSpPr/>
        <p:nvPr/>
      </p:nvGrpSpPr>
      <p:grpSpPr>
        <a:xfrm>
          <a:off x="0" y="0"/>
          <a:ext cx="0" cy="0"/>
          <a:chOff x="0" y="0"/>
          <a:chExt cx="0" cy="0"/>
        </a:xfrm>
      </p:grpSpPr>
      <p:sp>
        <p:nvSpPr>
          <p:cNvPr id="74" name="Rounded Rectangle"/>
          <p:cNvSpPr/>
          <p:nvPr/>
        </p:nvSpPr>
        <p:spPr>
          <a:xfrm>
            <a:off x="6997700" y="1524000"/>
            <a:ext cx="4978400" cy="7556500"/>
          </a:xfrm>
          <a:prstGeom prst="roundRect">
            <a:avLst>
              <a:gd name="adj" fmla="val 13095"/>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75" name="dreamstime_xxl_65780868_small.jpg"/>
          <p:cNvSpPr>
            <a:spLocks noGrp="1"/>
          </p:cNvSpPr>
          <p:nvPr>
            <p:ph type="pic" idx="21"/>
          </p:nvPr>
        </p:nvSpPr>
        <p:spPr>
          <a:xfrm>
            <a:off x="-595094" y="1409929"/>
            <a:ext cx="7797801" cy="7797801"/>
          </a:xfrm>
          <a:prstGeom prst="rect">
            <a:avLst/>
          </a:prstGeom>
          <a:ln w="127000">
            <a:solidFill>
              <a:srgbClr val="FFFFFF"/>
            </a:solidFill>
          </a:ln>
          <a:effectLst>
            <a:outerShdw blurRad="127000" dist="127000" dir="2700000" rotWithShape="0">
              <a:srgbClr val="000000">
                <a:alpha val="75000"/>
              </a:srgbClr>
            </a:outerShdw>
          </a:effectLst>
        </p:spPr>
        <p:txBody>
          <a:bodyPr lIns="91439" tIns="45719" rIns="91439" bIns="45719" anchor="t"/>
          <a:lstStyle/>
          <a:p>
            <a:endParaRPr/>
          </a:p>
        </p:txBody>
      </p:sp>
      <p:sp>
        <p:nvSpPr>
          <p:cNvPr id="76" name="Title Text"/>
          <p:cNvSpPr txBox="1">
            <a:spLocks noGrp="1"/>
          </p:cNvSpPr>
          <p:nvPr>
            <p:ph type="title"/>
          </p:nvPr>
        </p:nvSpPr>
        <p:spPr>
          <a:xfrm>
            <a:off x="7251700" y="1917700"/>
            <a:ext cx="4457700" cy="6781800"/>
          </a:xfrm>
          <a:prstGeom prst="rect">
            <a:avLst/>
          </a:prstGeom>
        </p:spPr>
        <p:txBody>
          <a:bodyPr>
            <a:normAutofit/>
          </a:bodyPr>
          <a:lstStyle>
            <a:lvl1pPr>
              <a:defRPr sz="3000" cap="none">
                <a:solidFill>
                  <a:srgbClr val="FFFFFF"/>
                </a:solidFill>
                <a:latin typeface="+mn-lt"/>
                <a:ea typeface="+mn-ea"/>
                <a:cs typeface="+mn-cs"/>
                <a:sym typeface="Trebuchet MS"/>
              </a:defRPr>
            </a:lvl1pPr>
          </a:lstStyle>
          <a:p>
            <a:r>
              <a:t>Title Text</a:t>
            </a:r>
          </a:p>
        </p:txBody>
      </p:sp>
      <p:sp>
        <p:nvSpPr>
          <p:cNvPr id="77" name="00"/>
          <p:cNvSpPr>
            <a:spLocks noGrp="1"/>
          </p:cNvSpPr>
          <p:nvPr>
            <p:ph type="body" sz="quarter" idx="22"/>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sz="4000" b="1">
                <a:latin typeface="+mn-lt"/>
                <a:ea typeface="+mn-ea"/>
                <a:cs typeface="+mn-cs"/>
                <a:sym typeface="Trebuchet MS"/>
              </a:defRPr>
            </a:lvl1pPr>
          </a:lstStyle>
          <a:p>
            <a:r>
              <a:t>00</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Quiz Visual Answer">
    <p:bg>
      <p:bgPr>
        <a:gradFill flip="none" rotWithShape="1">
          <a:gsLst>
            <a:gs pos="0">
              <a:srgbClr val="FFFFFF"/>
            </a:gs>
            <a:gs pos="100000">
              <a:srgbClr val="0096FF">
                <a:alpha val="49818"/>
              </a:srgbClr>
            </a:gs>
          </a:gsLst>
          <a:lin ang="5400000" scaled="0"/>
        </a:gradFill>
        <a:effectLst/>
      </p:bgPr>
    </p:bg>
    <p:spTree>
      <p:nvGrpSpPr>
        <p:cNvPr id="1" name=""/>
        <p:cNvGrpSpPr/>
        <p:nvPr/>
      </p:nvGrpSpPr>
      <p:grpSpPr>
        <a:xfrm>
          <a:off x="0" y="0"/>
          <a:ext cx="0" cy="0"/>
          <a:chOff x="0" y="0"/>
          <a:chExt cx="0" cy="0"/>
        </a:xfrm>
      </p:grpSpPr>
      <p:sp>
        <p:nvSpPr>
          <p:cNvPr id="85" name="Rounded Rectangle"/>
          <p:cNvSpPr/>
          <p:nvPr/>
        </p:nvSpPr>
        <p:spPr>
          <a:xfrm>
            <a:off x="787400" y="5080000"/>
            <a:ext cx="11430000" cy="3238500"/>
          </a:xfrm>
          <a:prstGeom prst="roundRect">
            <a:avLst>
              <a:gd name="adj" fmla="val 26794"/>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86" name="Rounded Rectangle"/>
          <p:cNvSpPr/>
          <p:nvPr/>
        </p:nvSpPr>
        <p:spPr>
          <a:xfrm>
            <a:off x="4546600" y="1460500"/>
            <a:ext cx="7366000" cy="2971800"/>
          </a:xfrm>
          <a:prstGeom prst="roundRect">
            <a:avLst>
              <a:gd name="adj" fmla="val 21937"/>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87" name="dreamstime_xxl_65780868_small.jpg"/>
          <p:cNvSpPr>
            <a:spLocks noGrp="1"/>
          </p:cNvSpPr>
          <p:nvPr>
            <p:ph type="pic" sz="quarter" idx="21"/>
          </p:nvPr>
        </p:nvSpPr>
        <p:spPr>
          <a:xfrm>
            <a:off x="808256" y="1365479"/>
            <a:ext cx="3149601" cy="3149601"/>
          </a:xfrm>
          <a:prstGeom prst="rect">
            <a:avLst/>
          </a:prstGeom>
          <a:ln w="127000">
            <a:solidFill>
              <a:srgbClr val="FFFFFF"/>
            </a:solidFill>
          </a:ln>
          <a:effectLst>
            <a:outerShdw blurRad="127000" dist="127000" dir="2700000" rotWithShape="0">
              <a:srgbClr val="000000">
                <a:alpha val="75000"/>
              </a:srgbClr>
            </a:outerShdw>
          </a:effectLst>
        </p:spPr>
        <p:txBody>
          <a:bodyPr lIns="91439" tIns="45719" rIns="91439" bIns="45719" anchor="t"/>
          <a:lstStyle/>
          <a:p>
            <a:endParaRPr/>
          </a:p>
        </p:txBody>
      </p:sp>
      <p:sp>
        <p:nvSpPr>
          <p:cNvPr id="88" name="Title Text"/>
          <p:cNvSpPr txBox="1">
            <a:spLocks noGrp="1"/>
          </p:cNvSpPr>
          <p:nvPr>
            <p:ph type="title"/>
          </p:nvPr>
        </p:nvSpPr>
        <p:spPr>
          <a:xfrm>
            <a:off x="4648200" y="1549400"/>
            <a:ext cx="7137400" cy="2946400"/>
          </a:xfrm>
          <a:prstGeom prst="rect">
            <a:avLst/>
          </a:prstGeom>
        </p:spPr>
        <p:txBody>
          <a:bodyPr>
            <a:normAutofit/>
          </a:bodyPr>
          <a:lstStyle>
            <a:lvl1pPr>
              <a:defRPr sz="3000" cap="none">
                <a:solidFill>
                  <a:srgbClr val="FFFFFF"/>
                </a:solidFill>
                <a:latin typeface="+mn-lt"/>
                <a:ea typeface="+mn-ea"/>
                <a:cs typeface="+mn-cs"/>
                <a:sym typeface="Trebuchet MS"/>
              </a:defRPr>
            </a:lvl1pPr>
          </a:lstStyle>
          <a:p>
            <a:r>
              <a:t>Title Text</a:t>
            </a:r>
          </a:p>
        </p:txBody>
      </p:sp>
      <p:sp>
        <p:nvSpPr>
          <p:cNvPr id="89" name="Body Level One…"/>
          <p:cNvSpPr txBox="1">
            <a:spLocks noGrp="1"/>
          </p:cNvSpPr>
          <p:nvPr>
            <p:ph type="body" sz="half" idx="1"/>
          </p:nvPr>
        </p:nvSpPr>
        <p:spPr>
          <a:xfrm>
            <a:off x="1003300" y="5194300"/>
            <a:ext cx="10960100" cy="2946400"/>
          </a:xfrm>
          <a:prstGeom prst="rect">
            <a:avLst/>
          </a:prstGeom>
        </p:spPr>
        <p:txBody>
          <a:bodyPr>
            <a:normAutofit/>
          </a:bodyPr>
          <a:lstStyle>
            <a:lvl1pPr marL="0" indent="0">
              <a:buSzTx/>
              <a:buNone/>
              <a:defRPr sz="3000">
                <a:latin typeface="+mn-lt"/>
                <a:ea typeface="+mn-ea"/>
                <a:cs typeface="+mn-cs"/>
                <a:sym typeface="Trebuchet MS"/>
              </a:defRPr>
            </a:lvl1pPr>
            <a:lvl2pPr marL="0" indent="0">
              <a:buSzTx/>
              <a:buNone/>
              <a:defRPr sz="3000">
                <a:latin typeface="+mn-lt"/>
                <a:ea typeface="+mn-ea"/>
                <a:cs typeface="+mn-cs"/>
                <a:sym typeface="Trebuchet MS"/>
              </a:defRPr>
            </a:lvl2pPr>
            <a:lvl3pPr marL="0" indent="0">
              <a:buSzTx/>
              <a:buNone/>
              <a:defRPr sz="3000">
                <a:latin typeface="+mn-lt"/>
                <a:ea typeface="+mn-ea"/>
                <a:cs typeface="+mn-cs"/>
                <a:sym typeface="Trebuchet MS"/>
              </a:defRPr>
            </a:lvl3pPr>
            <a:lvl4pPr marL="0" indent="0">
              <a:buSzTx/>
              <a:buNone/>
              <a:defRPr sz="3000">
                <a:latin typeface="+mn-lt"/>
                <a:ea typeface="+mn-ea"/>
                <a:cs typeface="+mn-cs"/>
                <a:sym typeface="Trebuchet MS"/>
              </a:defRPr>
            </a:lvl4pPr>
            <a:lvl5pPr marL="0" indent="0">
              <a:buSzTx/>
              <a:buNone/>
              <a:defRPr sz="3000">
                <a:latin typeface="+mn-lt"/>
                <a:ea typeface="+mn-ea"/>
                <a:cs typeface="+mn-c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90" name="00"/>
          <p:cNvSpPr>
            <a:spLocks noGrp="1"/>
          </p:cNvSpPr>
          <p:nvPr>
            <p:ph type="body" sz="quarter" idx="22"/>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sz="4000" b="1">
                <a:latin typeface="+mn-lt"/>
                <a:ea typeface="+mn-ea"/>
                <a:cs typeface="+mn-cs"/>
                <a:sym typeface="Trebuchet MS"/>
              </a:defRPr>
            </a:lvl1pPr>
          </a:lstStyle>
          <a:p>
            <a:r>
              <a:t>00</a:t>
            </a:r>
          </a:p>
        </p:txBody>
      </p:sp>
      <p:sp>
        <p:nvSpPr>
          <p:cNvPr id="91" name="Slide Number"/>
          <p:cNvSpPr txBox="1">
            <a:spLocks noGrp="1"/>
          </p:cNvSpPr>
          <p:nvPr>
            <p:ph type="sldNum" sz="quarter" idx="2"/>
          </p:nvPr>
        </p:nvSpPr>
        <p:spPr>
          <a:xfrm>
            <a:off x="6337300" y="9296400"/>
            <a:ext cx="317500" cy="330200"/>
          </a:xfrm>
          <a:prstGeom prst="rect">
            <a:avLst/>
          </a:prstGeom>
        </p:spPr>
        <p:txBody>
          <a:bodyPr/>
          <a:lstStyle>
            <a:lvl1pPr>
              <a:defRPr sz="1600" b="0">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Quiz Answer">
    <p:bg>
      <p:bgPr>
        <a:gradFill flip="none" rotWithShape="1">
          <a:gsLst>
            <a:gs pos="0">
              <a:srgbClr val="FFFFFF"/>
            </a:gs>
            <a:gs pos="100000">
              <a:srgbClr val="0096FF">
                <a:alpha val="50888"/>
              </a:srgbClr>
            </a:gs>
          </a:gsLst>
          <a:lin ang="5400000" scaled="0"/>
        </a:gradFill>
        <a:effectLst/>
      </p:bgPr>
    </p:bg>
    <p:spTree>
      <p:nvGrpSpPr>
        <p:cNvPr id="1" name=""/>
        <p:cNvGrpSpPr/>
        <p:nvPr/>
      </p:nvGrpSpPr>
      <p:grpSpPr>
        <a:xfrm>
          <a:off x="0" y="0"/>
          <a:ext cx="0" cy="0"/>
          <a:chOff x="0" y="0"/>
          <a:chExt cx="0" cy="0"/>
        </a:xfrm>
      </p:grpSpPr>
      <p:sp>
        <p:nvSpPr>
          <p:cNvPr id="98" name="Rounded Rectangle"/>
          <p:cNvSpPr/>
          <p:nvPr/>
        </p:nvSpPr>
        <p:spPr>
          <a:xfrm>
            <a:off x="1219200" y="4775200"/>
            <a:ext cx="10553700" cy="4254500"/>
          </a:xfrm>
          <a:prstGeom prst="roundRect">
            <a:avLst>
              <a:gd name="adj" fmla="val 20395"/>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99" name="Rounded Rectangle"/>
          <p:cNvSpPr/>
          <p:nvPr/>
        </p:nvSpPr>
        <p:spPr>
          <a:xfrm>
            <a:off x="1219200" y="1460500"/>
            <a:ext cx="10553700" cy="2882900"/>
          </a:xfrm>
          <a:prstGeom prst="roundRect">
            <a:avLst>
              <a:gd name="adj" fmla="val 30099"/>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00" name="Title Text"/>
          <p:cNvSpPr txBox="1">
            <a:spLocks noGrp="1"/>
          </p:cNvSpPr>
          <p:nvPr>
            <p:ph type="title"/>
          </p:nvPr>
        </p:nvSpPr>
        <p:spPr>
          <a:xfrm>
            <a:off x="1358900" y="1638300"/>
            <a:ext cx="10363200" cy="2616200"/>
          </a:xfrm>
          <a:prstGeom prst="rect">
            <a:avLst/>
          </a:prstGeom>
        </p:spPr>
        <p:txBody>
          <a:bodyPr>
            <a:normAutofit/>
          </a:bodyPr>
          <a:lstStyle>
            <a:lvl1pPr>
              <a:defRPr sz="3000" cap="none">
                <a:solidFill>
                  <a:srgbClr val="FFFFFF"/>
                </a:solidFill>
                <a:latin typeface="+mn-lt"/>
                <a:ea typeface="+mn-ea"/>
                <a:cs typeface="+mn-cs"/>
                <a:sym typeface="Trebuchet MS"/>
              </a:defRPr>
            </a:lvl1pPr>
          </a:lstStyle>
          <a:p>
            <a:r>
              <a:t>Title Text</a:t>
            </a:r>
          </a:p>
        </p:txBody>
      </p:sp>
      <p:sp>
        <p:nvSpPr>
          <p:cNvPr id="101" name="Body Level One…"/>
          <p:cNvSpPr txBox="1">
            <a:spLocks noGrp="1"/>
          </p:cNvSpPr>
          <p:nvPr>
            <p:ph type="body" sz="half" idx="1"/>
          </p:nvPr>
        </p:nvSpPr>
        <p:spPr>
          <a:xfrm>
            <a:off x="1504950" y="5003800"/>
            <a:ext cx="9969500" cy="3873500"/>
          </a:xfrm>
          <a:prstGeom prst="rect">
            <a:avLst/>
          </a:prstGeom>
        </p:spPr>
        <p:txBody>
          <a:bodyPr>
            <a:normAutofit/>
          </a:bodyPr>
          <a:lstStyle>
            <a:lvl1pPr marL="0" indent="0">
              <a:buSzTx/>
              <a:buNone/>
              <a:defRPr sz="3000">
                <a:latin typeface="+mn-lt"/>
                <a:ea typeface="+mn-ea"/>
                <a:cs typeface="+mn-cs"/>
                <a:sym typeface="Trebuchet MS"/>
              </a:defRPr>
            </a:lvl1pPr>
            <a:lvl2pPr marL="0" indent="0">
              <a:buSzTx/>
              <a:buNone/>
              <a:defRPr sz="3000">
                <a:latin typeface="+mn-lt"/>
                <a:ea typeface="+mn-ea"/>
                <a:cs typeface="+mn-cs"/>
                <a:sym typeface="Trebuchet MS"/>
              </a:defRPr>
            </a:lvl2pPr>
            <a:lvl3pPr marL="0" indent="0">
              <a:buSzTx/>
              <a:buNone/>
              <a:defRPr sz="3000">
                <a:latin typeface="+mn-lt"/>
                <a:ea typeface="+mn-ea"/>
                <a:cs typeface="+mn-cs"/>
                <a:sym typeface="Trebuchet MS"/>
              </a:defRPr>
            </a:lvl3pPr>
            <a:lvl4pPr marL="0" indent="0">
              <a:buSzTx/>
              <a:buNone/>
              <a:defRPr sz="3000">
                <a:latin typeface="+mn-lt"/>
                <a:ea typeface="+mn-ea"/>
                <a:cs typeface="+mn-cs"/>
                <a:sym typeface="Trebuchet MS"/>
              </a:defRPr>
            </a:lvl4pPr>
            <a:lvl5pPr marL="0" indent="0">
              <a:buSzTx/>
              <a:buNone/>
              <a:defRPr sz="3000">
                <a:latin typeface="+mn-lt"/>
                <a:ea typeface="+mn-ea"/>
                <a:cs typeface="+mn-cs"/>
                <a:sym typeface="Trebuchet MS"/>
              </a:defRPr>
            </a:lvl5pPr>
          </a:lstStyle>
          <a:p>
            <a:r>
              <a:t>Body Level One</a:t>
            </a:r>
          </a:p>
          <a:p>
            <a:pPr lvl="1"/>
            <a:r>
              <a:t>Body Level Two</a:t>
            </a:r>
          </a:p>
          <a:p>
            <a:pPr lvl="2"/>
            <a:r>
              <a:t>Body Level Three</a:t>
            </a:r>
          </a:p>
          <a:p>
            <a:pPr lvl="3"/>
            <a:r>
              <a:t>Body Level Four</a:t>
            </a:r>
          </a:p>
          <a:p>
            <a:pPr lvl="4"/>
            <a:r>
              <a:t>Body Level Five</a:t>
            </a:r>
          </a:p>
        </p:txBody>
      </p:sp>
      <p:sp>
        <p:nvSpPr>
          <p:cNvPr id="102" name="00"/>
          <p:cNvSpPr>
            <a:spLocks noGrp="1"/>
          </p:cNvSpPr>
          <p:nvPr>
            <p:ph type="body" sz="quarter" idx="21"/>
          </p:nvPr>
        </p:nvSpPr>
        <p:spPr>
          <a:xfrm>
            <a:off x="1338434" y="692149"/>
            <a:ext cx="10324955" cy="673101"/>
          </a:xfrm>
          <a:prstGeom prst="rect">
            <a:avLst/>
          </a:prstGeom>
        </p:spPr>
        <p:txBody>
          <a:bodyPr>
            <a:spAutoFit/>
          </a:bodyPr>
          <a:lstStyle>
            <a:lvl1pPr marL="0" indent="0" algn="ctr">
              <a:lnSpc>
                <a:spcPct val="100000"/>
              </a:lnSpc>
              <a:spcBef>
                <a:spcPts val="0"/>
              </a:spcBef>
              <a:buClrTx/>
              <a:buSzTx/>
              <a:buNone/>
              <a:defRPr sz="4000" b="1">
                <a:latin typeface="+mn-lt"/>
                <a:ea typeface="+mn-ea"/>
                <a:cs typeface="+mn-cs"/>
                <a:sym typeface="Trebuchet MS"/>
              </a:defRPr>
            </a:lvl1pPr>
          </a:lstStyle>
          <a:p>
            <a:r>
              <a:t>00</a:t>
            </a:r>
          </a:p>
        </p:txBody>
      </p:sp>
      <p:sp>
        <p:nvSpPr>
          <p:cNvPr id="103" name="Slide Number"/>
          <p:cNvSpPr txBox="1">
            <a:spLocks noGrp="1"/>
          </p:cNvSpPr>
          <p:nvPr>
            <p:ph type="sldNum" sz="quarter" idx="2"/>
          </p:nvPr>
        </p:nvSpPr>
        <p:spPr>
          <a:xfrm>
            <a:off x="6337300" y="9296400"/>
            <a:ext cx="317500" cy="330200"/>
          </a:xfrm>
          <a:prstGeom prst="rect">
            <a:avLst/>
          </a:prstGeom>
        </p:spPr>
        <p:txBody>
          <a:bodyPr/>
          <a:lstStyle>
            <a:lvl1pPr>
              <a:defRPr sz="1600" b="0">
                <a:latin typeface="Gill Sans Light"/>
                <a:ea typeface="Gill Sans Light"/>
                <a:cs typeface="Gill Sans Light"/>
                <a:sym typeface="Gill Sans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Answers">
    <p:bg>
      <p:bgPr>
        <a:gradFill flip="none" rotWithShape="1">
          <a:gsLst>
            <a:gs pos="0">
              <a:srgbClr val="FFFFFF"/>
            </a:gs>
            <a:gs pos="100000">
              <a:srgbClr val="0096FF">
                <a:alpha val="50786"/>
              </a:srgbClr>
            </a:gs>
          </a:gsLst>
          <a:lin ang="5400000" scaled="0"/>
        </a:gradFill>
        <a:effectLst/>
      </p:bgPr>
    </p:bg>
    <p:spTree>
      <p:nvGrpSpPr>
        <p:cNvPr id="1" name=""/>
        <p:cNvGrpSpPr/>
        <p:nvPr/>
      </p:nvGrpSpPr>
      <p:grpSpPr>
        <a:xfrm>
          <a:off x="0" y="0"/>
          <a:ext cx="0" cy="0"/>
          <a:chOff x="0" y="0"/>
          <a:chExt cx="0" cy="0"/>
        </a:xfrm>
      </p:grpSpPr>
      <p:sp>
        <p:nvSpPr>
          <p:cNvPr id="110" name="Answers"/>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blurRad="127000" dist="1270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defRPr sz="9600" b="1">
                <a:solidFill>
                  <a:srgbClr val="FFFFFF"/>
                </a:solidFill>
                <a:latin typeface="+mn-lt"/>
                <a:ea typeface="+mn-ea"/>
                <a:cs typeface="+mn-cs"/>
                <a:sym typeface="Trebuchet MS"/>
              </a:defRPr>
            </a:lvl1pPr>
          </a:lstStyle>
          <a:p>
            <a:r>
              <a:t>Answers</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he End">
    <p:bg>
      <p:bgPr>
        <a:gradFill flip="none" rotWithShape="1">
          <a:gsLst>
            <a:gs pos="0">
              <a:srgbClr val="FFFFFF"/>
            </a:gs>
            <a:gs pos="100000">
              <a:srgbClr val="0096FF">
                <a:alpha val="50000"/>
              </a:srgbClr>
            </a:gs>
          </a:gsLst>
          <a:lin ang="5400000" scaled="0"/>
        </a:gradFill>
        <a:effectLst/>
      </p:bgPr>
    </p:bg>
    <p:spTree>
      <p:nvGrpSpPr>
        <p:cNvPr id="1" name=""/>
        <p:cNvGrpSpPr/>
        <p:nvPr/>
      </p:nvGrpSpPr>
      <p:grpSpPr>
        <a:xfrm>
          <a:off x="0" y="0"/>
          <a:ext cx="0" cy="0"/>
          <a:chOff x="0" y="0"/>
          <a:chExt cx="0" cy="0"/>
        </a:xfrm>
      </p:grpSpPr>
      <p:sp>
        <p:nvSpPr>
          <p:cNvPr id="118" name="The End"/>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blurRad="127000" dist="1270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defRPr sz="9600" b="1">
                <a:solidFill>
                  <a:srgbClr val="FFFFFF"/>
                </a:solidFill>
                <a:latin typeface="+mn-lt"/>
                <a:ea typeface="+mn-ea"/>
                <a:cs typeface="+mn-cs"/>
                <a:sym typeface="Trebuchet MS"/>
              </a:defRPr>
            </a:lvl1pPr>
          </a:lstStyle>
          <a:p>
            <a:r>
              <a:t>The End</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classroomsolutions.co.nz"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accent4">
                <a:hueOff val="-1081314"/>
                <a:satOff val="4338"/>
                <a:lumOff val="-8931"/>
                <a:alpha val="49547"/>
              </a:schemeClr>
            </a:gs>
          </a:gsLst>
          <a:lin ang="5400000" scaled="0"/>
        </a:gradFill>
        <a:effectLst/>
      </p:bgPr>
    </p:bg>
    <p:spTree>
      <p:nvGrpSpPr>
        <p:cNvPr id="1" name=""/>
        <p:cNvGrpSpPr/>
        <p:nvPr/>
      </p:nvGrpSpPr>
      <p:grpSpPr>
        <a:xfrm>
          <a:off x="0" y="0"/>
          <a:ext cx="0" cy="0"/>
          <a:chOff x="0" y="0"/>
          <a:chExt cx="0" cy="0"/>
        </a:xfrm>
      </p:grpSpPr>
      <p:grpSp>
        <p:nvGrpSpPr>
          <p:cNvPr id="4" name="Group">
            <a:hlinkClick r:id="rId12"/>
          </p:cNvPr>
          <p:cNvGrpSpPr/>
          <p:nvPr/>
        </p:nvGrpSpPr>
        <p:grpSpPr>
          <a:xfrm>
            <a:off x="8464550" y="7073900"/>
            <a:ext cx="3022600" cy="901700"/>
            <a:chOff x="0" y="0"/>
            <a:chExt cx="3022600" cy="901700"/>
          </a:xfrm>
        </p:grpSpPr>
        <p:sp>
          <p:nvSpPr>
            <p:cNvPr id="2" name="Interesting Link"/>
            <p:cNvSpPr/>
            <p:nvPr/>
          </p:nvSpPr>
          <p:spPr>
            <a:xfrm>
              <a:off x="0" y="0"/>
              <a:ext cx="3022600" cy="901700"/>
            </a:xfrm>
            <a:prstGeom prst="roundRect">
              <a:avLst>
                <a:gd name="adj" fmla="val 50000"/>
              </a:avLst>
            </a:prstGeom>
            <a:solidFill>
              <a:srgbClr val="FFB239"/>
            </a:solidFill>
            <a:ln w="63500" cap="flat">
              <a:solidFill>
                <a:srgbClr val="FFFFFF"/>
              </a:solidFill>
              <a:prstDash val="solid"/>
              <a:miter lim="400000"/>
            </a:ln>
            <a:effectLst>
              <a:outerShdw blurRad="127000" dist="1270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noAutofit/>
            </a:bodyPr>
            <a:lstStyle>
              <a:lvl1pPr algn="l">
                <a:defRPr sz="1800" b="1">
                  <a:solidFill>
                    <a:srgbClr val="FFFFFF"/>
                  </a:solidFill>
                  <a:latin typeface="Gill Sans"/>
                  <a:ea typeface="Gill Sans"/>
                  <a:cs typeface="Gill Sans"/>
                  <a:sym typeface="Gill Sans"/>
                </a:defRPr>
              </a:lvl1pPr>
            </a:lstStyle>
            <a:p>
              <a:r>
                <a:t>  Interesting Link</a:t>
              </a:r>
            </a:p>
          </p:txBody>
        </p:sp>
        <p:pic>
          <p:nvPicPr>
            <p:cNvPr id="3" name="ico-link.png" descr="ico-link.png">
              <a:hlinkClick r:id="rId12"/>
            </p:cNvPr>
            <p:cNvPicPr>
              <a:picLocks noChangeAspect="1"/>
            </p:cNvPicPr>
            <p:nvPr/>
          </p:nvPicPr>
          <p:blipFill>
            <a:blip r:embed="rId13">
              <a:extLst/>
            </a:blip>
            <a:srcRect l="1141" t="1168" r="222" b="222"/>
            <a:stretch>
              <a:fillRect/>
            </a:stretch>
          </p:blipFill>
          <p:spPr>
            <a:xfrm>
              <a:off x="2201413" y="138134"/>
              <a:ext cx="635192" cy="635016"/>
            </a:xfrm>
            <a:custGeom>
              <a:avLst/>
              <a:gdLst/>
              <a:ahLst/>
              <a:cxnLst>
                <a:cxn ang="0">
                  <a:pos x="wd2" y="hd2"/>
                </a:cxn>
                <a:cxn ang="5400000">
                  <a:pos x="wd2" y="hd2"/>
                </a:cxn>
                <a:cxn ang="10800000">
                  <a:pos x="wd2" y="hd2"/>
                </a:cxn>
                <a:cxn ang="16200000">
                  <a:pos x="wd2" y="hd2"/>
                </a:cxn>
              </a:cxnLst>
              <a:rect l="0" t="0" r="r" b="b"/>
              <a:pathLst>
                <a:path w="21536" h="21595" extrusionOk="0">
                  <a:moveTo>
                    <a:pt x="10664" y="1"/>
                  </a:moveTo>
                  <a:cubicBezTo>
                    <a:pt x="9908" y="7"/>
                    <a:pt x="9148" y="57"/>
                    <a:pt x="8659" y="163"/>
                  </a:cubicBezTo>
                  <a:cubicBezTo>
                    <a:pt x="6421" y="646"/>
                    <a:pt x="4656" y="1595"/>
                    <a:pt x="3128" y="3132"/>
                  </a:cubicBezTo>
                  <a:cubicBezTo>
                    <a:pt x="1581" y="4688"/>
                    <a:pt x="658" y="6432"/>
                    <a:pt x="181" y="8652"/>
                  </a:cubicBezTo>
                  <a:cubicBezTo>
                    <a:pt x="-52" y="9739"/>
                    <a:pt x="-64" y="11768"/>
                    <a:pt x="168" y="12849"/>
                  </a:cubicBezTo>
                  <a:cubicBezTo>
                    <a:pt x="1037" y="16902"/>
                    <a:pt x="3771" y="19934"/>
                    <a:pt x="7623" y="21096"/>
                  </a:cubicBezTo>
                  <a:cubicBezTo>
                    <a:pt x="8356" y="21317"/>
                    <a:pt x="9338" y="21501"/>
                    <a:pt x="9762" y="21501"/>
                  </a:cubicBezTo>
                  <a:cubicBezTo>
                    <a:pt x="9935" y="21501"/>
                    <a:pt x="10101" y="21528"/>
                    <a:pt x="10125" y="21568"/>
                  </a:cubicBezTo>
                  <a:cubicBezTo>
                    <a:pt x="10131" y="21578"/>
                    <a:pt x="10560" y="21587"/>
                    <a:pt x="10731" y="21595"/>
                  </a:cubicBezTo>
                  <a:cubicBezTo>
                    <a:pt x="10905" y="21587"/>
                    <a:pt x="11357" y="21578"/>
                    <a:pt x="11363" y="21568"/>
                  </a:cubicBezTo>
                  <a:cubicBezTo>
                    <a:pt x="11388" y="21528"/>
                    <a:pt x="11559" y="21501"/>
                    <a:pt x="11740" y="21501"/>
                  </a:cubicBezTo>
                  <a:cubicBezTo>
                    <a:pt x="12196" y="21501"/>
                    <a:pt x="13418" y="21246"/>
                    <a:pt x="14189" y="20988"/>
                  </a:cubicBezTo>
                  <a:cubicBezTo>
                    <a:pt x="16730" y="20137"/>
                    <a:pt x="18876" y="18329"/>
                    <a:pt x="20177" y="15954"/>
                  </a:cubicBezTo>
                  <a:cubicBezTo>
                    <a:pt x="20808" y="14801"/>
                    <a:pt x="21325" y="13129"/>
                    <a:pt x="21415" y="11959"/>
                  </a:cubicBezTo>
                  <a:cubicBezTo>
                    <a:pt x="21441" y="11621"/>
                    <a:pt x="21489" y="11332"/>
                    <a:pt x="21523" y="11311"/>
                  </a:cubicBezTo>
                  <a:cubicBezTo>
                    <a:pt x="21528" y="11307"/>
                    <a:pt x="21531" y="10883"/>
                    <a:pt x="21536" y="10757"/>
                  </a:cubicBezTo>
                  <a:cubicBezTo>
                    <a:pt x="21531" y="10634"/>
                    <a:pt x="21528" y="10234"/>
                    <a:pt x="21523" y="10231"/>
                  </a:cubicBezTo>
                  <a:cubicBezTo>
                    <a:pt x="21489" y="10210"/>
                    <a:pt x="21441" y="9916"/>
                    <a:pt x="21415" y="9583"/>
                  </a:cubicBezTo>
                  <a:cubicBezTo>
                    <a:pt x="21355" y="8810"/>
                    <a:pt x="21073" y="7631"/>
                    <a:pt x="20742" y="6790"/>
                  </a:cubicBezTo>
                  <a:cubicBezTo>
                    <a:pt x="19375" y="3319"/>
                    <a:pt x="16414" y="881"/>
                    <a:pt x="12669" y="136"/>
                  </a:cubicBezTo>
                  <a:cubicBezTo>
                    <a:pt x="12175" y="38"/>
                    <a:pt x="11419" y="-5"/>
                    <a:pt x="10664" y="1"/>
                  </a:cubicBezTo>
                  <a:close/>
                </a:path>
              </a:pathLst>
            </a:custGeom>
            <a:ln w="50800" cap="flat">
              <a:solidFill>
                <a:srgbClr val="FFFFFF"/>
              </a:solidFill>
              <a:prstDash val="solid"/>
              <a:miter lim="400000"/>
            </a:ln>
            <a:effectLst/>
          </p:spPr>
        </p:pic>
      </p:grpSp>
      <p:sp>
        <p:nvSpPr>
          <p:cNvPr id="5" name="Title Text"/>
          <p:cNvSpPr txBox="1">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r>
              <a:t>Title Text</a:t>
            </a:r>
          </a:p>
        </p:txBody>
      </p:sp>
      <p:sp>
        <p:nvSpPr>
          <p:cNvPr id="6" name="Body Level One…"/>
          <p:cNvSpPr txBox="1">
            <a:spLocks noGrp="1"/>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6089967" y="1079500"/>
            <a:ext cx="808609" cy="774700"/>
          </a:xfrm>
          <a:prstGeom prst="rect">
            <a:avLst/>
          </a:prstGeom>
          <a:ln w="12700">
            <a:miter lim="400000"/>
          </a:ln>
        </p:spPr>
        <p:txBody>
          <a:bodyPr wrap="none" lIns="50800" tIns="50800" rIns="50800" bIns="50800" anchor="b">
            <a:spAutoFit/>
          </a:bodyPr>
          <a:lstStyle>
            <a:lvl1pPr>
              <a:defRPr sz="4600" b="1">
                <a:latin typeface="Gill Sans"/>
                <a:ea typeface="Gill Sans"/>
                <a:cs typeface="Gill Sans"/>
                <a:sym typeface="Gill San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1pPr>
      <a:lvl2pPr marL="0" marR="0" indent="4572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2pPr>
      <a:lvl3pPr marL="0" marR="0" indent="9144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3pPr>
      <a:lvl4pPr marL="0" marR="0" indent="13716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4pPr>
      <a:lvl5pPr marL="0" marR="0" indent="18288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5pPr>
      <a:lvl6pPr marL="0" marR="0" indent="22860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6pPr>
      <a:lvl7pPr marL="0" marR="0" indent="27432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7pPr>
      <a:lvl8pPr marL="0" marR="0" indent="32004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8pPr>
      <a:lvl9pPr marL="0" marR="0" indent="3657600" algn="ctr" defTabSz="584200" latinLnBrk="0">
        <a:lnSpc>
          <a:spcPct val="100000"/>
        </a:lnSpc>
        <a:spcBef>
          <a:spcPts val="0"/>
        </a:spcBef>
        <a:spcAft>
          <a:spcPts val="0"/>
        </a:spcAft>
        <a:buClrTx/>
        <a:buSzTx/>
        <a:buFontTx/>
        <a:buNone/>
        <a:tabLst/>
        <a:defRPr sz="7000" b="0" i="0" u="none" strike="noStrike" cap="all" spc="0" baseline="0">
          <a:solidFill>
            <a:srgbClr val="535353"/>
          </a:solidFill>
          <a:uFillTx/>
          <a:latin typeface="Gill Sans Light"/>
          <a:ea typeface="Gill Sans Light"/>
          <a:cs typeface="Gill Sans Light"/>
          <a:sym typeface="Gill Sans Light"/>
        </a:defRPr>
      </a:lvl9pPr>
    </p:titleStyle>
    <p:bodyStyle>
      <a:lvl1pPr marL="2286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1pPr>
      <a:lvl2pPr marL="5461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2pPr>
      <a:lvl3pPr marL="8636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3pPr>
      <a:lvl4pPr marL="11811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4pPr>
      <a:lvl5pPr marL="14986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5pPr>
      <a:lvl6pPr marL="18161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6pPr>
      <a:lvl7pPr marL="21336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7pPr>
      <a:lvl8pPr marL="24511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8pPr>
      <a:lvl9pPr marL="2768600" marR="0" indent="-228600" algn="l" defTabSz="584200" latinLnBrk="0">
        <a:lnSpc>
          <a:spcPct val="120000"/>
        </a:lnSpc>
        <a:spcBef>
          <a:spcPts val="3800"/>
        </a:spcBef>
        <a:spcAft>
          <a:spcPts val="0"/>
        </a:spcAft>
        <a:buClr>
          <a:srgbClr val="535353"/>
        </a:buClr>
        <a:buSzPct val="82000"/>
        <a:buFontTx/>
        <a:buChar char="•"/>
        <a:tabLst/>
        <a:defRPr sz="4200" b="0" i="0" u="none" strike="noStrike" cap="none" spc="0" baseline="0">
          <a:solidFill>
            <a:srgbClr val="535353"/>
          </a:solidFill>
          <a:uFillTx/>
          <a:latin typeface="Gill Sans Light"/>
          <a:ea typeface="Gill Sans Light"/>
          <a:cs typeface="Gill Sans Light"/>
          <a:sym typeface="Gill Sans Light"/>
        </a:defRPr>
      </a:lvl9pPr>
    </p:bodyStyle>
    <p:otherStyle>
      <a:lvl1pPr marL="0" marR="0" indent="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1pPr>
      <a:lvl2pPr marL="0" marR="0" indent="4572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2pPr>
      <a:lvl3pPr marL="0" marR="0" indent="9144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3pPr>
      <a:lvl4pPr marL="0" marR="0" indent="13716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4pPr>
      <a:lvl5pPr marL="0" marR="0" indent="18288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5pPr>
      <a:lvl6pPr marL="0" marR="0" indent="22860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6pPr>
      <a:lvl7pPr marL="0" marR="0" indent="27432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7pPr>
      <a:lvl8pPr marL="0" marR="0" indent="32004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8pPr>
      <a:lvl9pPr marL="0" marR="0" indent="3657600" algn="ctr" defTabSz="584200" latinLnBrk="0">
        <a:lnSpc>
          <a:spcPct val="100000"/>
        </a:lnSpc>
        <a:spcBef>
          <a:spcPts val="0"/>
        </a:spcBef>
        <a:spcAft>
          <a:spcPts val="0"/>
        </a:spcAft>
        <a:buClrTx/>
        <a:buSzTx/>
        <a:buFontTx/>
        <a:buNone/>
        <a:tabLst/>
        <a:defRPr sz="4600" b="1"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AP21201658935404.jpeg" descr="AP21201658935404.jpeg"/>
          <p:cNvPicPr>
            <a:picLocks/>
          </p:cNvPicPr>
          <p:nvPr/>
        </p:nvPicPr>
        <p:blipFill>
          <a:blip r:embed="rId2">
            <a:extLst/>
          </a:blip>
          <a:srcRect r="200" b="23901"/>
          <a:stretch>
            <a:fillRect/>
          </a:stretch>
        </p:blipFill>
        <p:spPr>
          <a:xfrm>
            <a:off x="3022600" y="5588000"/>
            <a:ext cx="6920310" cy="3517900"/>
          </a:xfrm>
          <a:custGeom>
            <a:avLst/>
            <a:gdLst/>
            <a:ahLst/>
            <a:cxnLst>
              <a:cxn ang="0">
                <a:pos x="wd2" y="hd2"/>
              </a:cxn>
              <a:cxn ang="5400000">
                <a:pos x="wd2" y="hd2"/>
              </a:cxn>
              <a:cxn ang="10800000">
                <a:pos x="wd2" y="hd2"/>
              </a:cxn>
              <a:cxn ang="16200000">
                <a:pos x="wd2" y="hd2"/>
              </a:cxn>
            </a:cxnLst>
            <a:rect l="0" t="0" r="r" b="b"/>
            <a:pathLst>
              <a:path w="21600" h="21600" extrusionOk="0">
                <a:moveTo>
                  <a:pt x="7290" y="0"/>
                </a:moveTo>
                <a:lnTo>
                  <a:pt x="7262" y="8434"/>
                </a:lnTo>
                <a:lnTo>
                  <a:pt x="0" y="8434"/>
                </a:lnTo>
                <a:lnTo>
                  <a:pt x="0" y="19546"/>
                </a:lnTo>
                <a:lnTo>
                  <a:pt x="6" y="21283"/>
                </a:lnTo>
                <a:lnTo>
                  <a:pt x="21583" y="21600"/>
                </a:lnTo>
                <a:lnTo>
                  <a:pt x="21600" y="0"/>
                </a:lnTo>
                <a:lnTo>
                  <a:pt x="7290" y="0"/>
                </a:lnTo>
                <a:close/>
              </a:path>
            </a:pathLst>
          </a:custGeom>
          <a:ln w="12700">
            <a:miter lim="400000"/>
          </a:ln>
        </p:spPr>
      </p:pic>
      <p:sp>
        <p:nvSpPr>
          <p:cNvPr id="137" name="06/03/17"/>
          <p:cNvSpPr/>
          <p:nvPr/>
        </p:nvSpPr>
        <p:spPr>
          <a:xfrm>
            <a:off x="10268545" y="7696200"/>
            <a:ext cx="2006998" cy="60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3600">
                <a:solidFill>
                  <a:srgbClr val="000000"/>
                </a:solidFill>
                <a:latin typeface="+mn-lt"/>
                <a:ea typeface="+mn-ea"/>
                <a:cs typeface="+mn-cs"/>
                <a:sym typeface="Trebuchet MS"/>
              </a:defRPr>
            </a:lvl1pPr>
          </a:lstStyle>
          <a:p>
            <a:r>
              <a:t>06/03/17</a:t>
            </a:r>
          </a:p>
        </p:txBody>
      </p:sp>
      <p:pic>
        <p:nvPicPr>
          <p:cNvPr id="138" name="63146147_605.jpg" descr="63146147_605.jpg"/>
          <p:cNvPicPr>
            <a:picLocks noChangeAspect="1"/>
          </p:cNvPicPr>
          <p:nvPr/>
        </p:nvPicPr>
        <p:blipFill>
          <a:blip r:embed="rId3">
            <a:extLst/>
          </a:blip>
          <a:srcRect l="28181" r="41982"/>
          <a:stretch>
            <a:fillRect/>
          </a:stretch>
        </p:blipFill>
        <p:spPr>
          <a:xfrm>
            <a:off x="714223" y="4890325"/>
            <a:ext cx="2257552" cy="4253358"/>
          </a:xfrm>
          <a:prstGeom prst="rect">
            <a:avLst/>
          </a:prstGeom>
          <a:ln w="12700">
            <a:miter lim="400000"/>
          </a:ln>
        </p:spPr>
      </p:pic>
      <p:pic>
        <p:nvPicPr>
          <p:cNvPr id="139" name="Spaghetti-Junction-Crop.jpeg" descr="Spaghetti-Junction-Crop.jpeg"/>
          <p:cNvPicPr>
            <a:picLocks noChangeAspect="1"/>
          </p:cNvPicPr>
          <p:nvPr/>
        </p:nvPicPr>
        <p:blipFill>
          <a:blip r:embed="rId4">
            <a:extLst/>
          </a:blip>
          <a:srcRect l="18773" t="39" r="18439"/>
          <a:stretch>
            <a:fillRect/>
          </a:stretch>
        </p:blipFill>
        <p:spPr>
          <a:xfrm>
            <a:off x="3037209" y="4890325"/>
            <a:ext cx="2257551" cy="2076777"/>
          </a:xfrm>
          <a:prstGeom prst="rect">
            <a:avLst/>
          </a:prstGeom>
          <a:ln w="12700">
            <a:miter lim="400000"/>
          </a:ln>
        </p:spPr>
      </p:pic>
      <p:pic>
        <p:nvPicPr>
          <p:cNvPr id="140" name="3808.jpeg" descr="3808.jpeg"/>
          <p:cNvPicPr>
            <a:picLocks noChangeAspect="1"/>
          </p:cNvPicPr>
          <p:nvPr/>
        </p:nvPicPr>
        <p:blipFill>
          <a:blip r:embed="rId5">
            <a:extLst/>
          </a:blip>
          <a:srcRect l="14989" t="39" r="15004"/>
          <a:stretch>
            <a:fillRect/>
          </a:stretch>
        </p:blipFill>
        <p:spPr>
          <a:xfrm>
            <a:off x="5360195" y="4890325"/>
            <a:ext cx="2257551" cy="2076777"/>
          </a:xfrm>
          <a:prstGeom prst="rect">
            <a:avLst/>
          </a:prstGeom>
          <a:ln w="12700">
            <a:miter lim="400000"/>
          </a:ln>
        </p:spPr>
      </p:pic>
      <p:pic>
        <p:nvPicPr>
          <p:cNvPr id="141" name="Screen Shot 2017-02-12 at 11.12.49 AM.png" descr="Screen Shot 2017-02-12 at 11.12.49 AM.png"/>
          <p:cNvPicPr>
            <a:picLocks noChangeAspect="1"/>
          </p:cNvPicPr>
          <p:nvPr/>
        </p:nvPicPr>
        <p:blipFill>
          <a:blip r:embed="rId6">
            <a:extLst/>
          </a:blip>
          <a:srcRect l="13120" r="13120"/>
          <a:stretch>
            <a:fillRect/>
          </a:stretch>
        </p:blipFill>
        <p:spPr>
          <a:xfrm>
            <a:off x="9989542" y="6944461"/>
            <a:ext cx="2290801" cy="2108201"/>
          </a:xfrm>
          <a:prstGeom prst="rect">
            <a:avLst/>
          </a:prstGeom>
          <a:ln w="12700">
            <a:miter lim="400000"/>
          </a:ln>
        </p:spPr>
      </p:pic>
      <p:pic>
        <p:nvPicPr>
          <p:cNvPr id="142" name="Kong-Skull-Island-chay-1.jpeg" descr="Kong-Skull-Island-chay-1.jpeg"/>
          <p:cNvPicPr>
            <a:picLocks noChangeAspect="1"/>
          </p:cNvPicPr>
          <p:nvPr/>
        </p:nvPicPr>
        <p:blipFill>
          <a:blip r:embed="rId7">
            <a:extLst/>
          </a:blip>
          <a:srcRect l="13809" t="39" r="13749"/>
          <a:stretch>
            <a:fillRect/>
          </a:stretch>
        </p:blipFill>
        <p:spPr>
          <a:xfrm>
            <a:off x="10006167" y="4890325"/>
            <a:ext cx="2257551" cy="2076777"/>
          </a:xfrm>
          <a:prstGeom prst="rect">
            <a:avLst/>
          </a:prstGeom>
          <a:ln w="12700">
            <a:miter lim="400000"/>
          </a:ln>
        </p:spPr>
      </p:pic>
      <p:pic>
        <p:nvPicPr>
          <p:cNvPr id="143" name="a3152292-6353-42ea-b585-d414bfdbf3f1.jpg" descr="a3152292-6353-42ea-b585-d414bfdbf3f1.jpg"/>
          <p:cNvPicPr>
            <a:picLocks noChangeAspect="1"/>
          </p:cNvPicPr>
          <p:nvPr/>
        </p:nvPicPr>
        <p:blipFill>
          <a:blip r:embed="rId8">
            <a:extLst/>
          </a:blip>
          <a:srcRect t="2215" r="22835" b="2215"/>
          <a:stretch>
            <a:fillRect/>
          </a:stretch>
        </p:blipFill>
        <p:spPr>
          <a:xfrm>
            <a:off x="6911261" y="594078"/>
            <a:ext cx="5350670" cy="4279901"/>
          </a:xfrm>
          <a:custGeom>
            <a:avLst/>
            <a:gdLst/>
            <a:ahLst/>
            <a:cxnLst>
              <a:cxn ang="0">
                <a:pos x="wd2" y="hd2"/>
              </a:cxn>
              <a:cxn ang="5400000">
                <a:pos x="wd2" y="hd2"/>
              </a:cxn>
              <a:cxn ang="10800000">
                <a:pos x="wd2" y="hd2"/>
              </a:cxn>
              <a:cxn ang="16200000">
                <a:pos x="wd2" y="hd2"/>
              </a:cxn>
            </a:cxnLst>
            <a:rect l="0" t="0" r="r" b="b"/>
            <a:pathLst>
              <a:path w="21600" h="21600" extrusionOk="0">
                <a:moveTo>
                  <a:pt x="3108" y="0"/>
                </a:moveTo>
                <a:lnTo>
                  <a:pt x="3050" y="10778"/>
                </a:lnTo>
                <a:lnTo>
                  <a:pt x="0" y="10778"/>
                </a:lnTo>
                <a:lnTo>
                  <a:pt x="0" y="21400"/>
                </a:lnTo>
                <a:lnTo>
                  <a:pt x="21573" y="21600"/>
                </a:lnTo>
                <a:lnTo>
                  <a:pt x="21600" y="0"/>
                </a:lnTo>
                <a:lnTo>
                  <a:pt x="3108" y="0"/>
                </a:lnTo>
                <a:close/>
              </a:path>
            </a:pathLst>
          </a:custGeom>
          <a:ln w="12700">
            <a:miter lim="400000"/>
          </a:ln>
        </p:spPr>
      </p:pic>
      <p:pic>
        <p:nvPicPr>
          <p:cNvPr id="144" name="Singapore_Skyline_2019-10.jpeg" descr="Singapore_Skyline_2019-10.jpeg"/>
          <p:cNvPicPr>
            <a:picLocks/>
          </p:cNvPicPr>
          <p:nvPr/>
        </p:nvPicPr>
        <p:blipFill>
          <a:blip r:embed="rId9">
            <a:extLst/>
          </a:blip>
          <a:srcRect t="9952" b="9952"/>
          <a:stretch>
            <a:fillRect/>
          </a:stretch>
        </p:blipFill>
        <p:spPr>
          <a:xfrm>
            <a:off x="2850041" y="558800"/>
            <a:ext cx="7124701" cy="4279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270" y="48"/>
                </a:lnTo>
                <a:lnTo>
                  <a:pt x="7525" y="10832"/>
                </a:lnTo>
                <a:lnTo>
                  <a:pt x="7253" y="10832"/>
                </a:lnTo>
                <a:lnTo>
                  <a:pt x="0" y="10832"/>
                </a:lnTo>
                <a:lnTo>
                  <a:pt x="31" y="21600"/>
                </a:lnTo>
                <a:lnTo>
                  <a:pt x="14562" y="21554"/>
                </a:lnTo>
                <a:lnTo>
                  <a:pt x="14600" y="10746"/>
                </a:lnTo>
                <a:lnTo>
                  <a:pt x="21598" y="10960"/>
                </a:lnTo>
                <a:lnTo>
                  <a:pt x="21600" y="0"/>
                </a:lnTo>
                <a:close/>
              </a:path>
            </a:pathLst>
          </a:custGeom>
          <a:ln w="12700">
            <a:miter lim="400000"/>
          </a:ln>
        </p:spPr>
      </p:pic>
      <p:pic>
        <p:nvPicPr>
          <p:cNvPr id="145" name="uk-free-range-turkey-farms-getty-580x362.jpg" descr="uk-free-range-turkey-farms-getty-580x362.jpg"/>
          <p:cNvPicPr>
            <a:picLocks noChangeAspect="1"/>
          </p:cNvPicPr>
          <p:nvPr/>
        </p:nvPicPr>
        <p:blipFill>
          <a:blip r:embed="rId10">
            <a:extLst/>
          </a:blip>
          <a:srcRect l="16169" r="16169"/>
          <a:stretch>
            <a:fillRect/>
          </a:stretch>
        </p:blipFill>
        <p:spPr>
          <a:xfrm>
            <a:off x="716260" y="604199"/>
            <a:ext cx="4648201" cy="4287675"/>
          </a:xfrm>
          <a:custGeom>
            <a:avLst/>
            <a:gdLst/>
            <a:ahLst/>
            <a:cxnLst>
              <a:cxn ang="0">
                <a:pos x="wd2" y="hd2"/>
              </a:cxn>
              <a:cxn ang="5400000">
                <a:pos x="wd2" y="hd2"/>
              </a:cxn>
              <a:cxn ang="10800000">
                <a:pos x="wd2" y="hd2"/>
              </a:cxn>
              <a:cxn ang="16200000">
                <a:pos x="wd2" y="hd2"/>
              </a:cxn>
            </a:cxnLst>
            <a:rect l="0" t="0" r="r" b="b"/>
            <a:pathLst>
              <a:path w="21600" h="21600" extrusionOk="0">
                <a:moveTo>
                  <a:pt x="20" y="0"/>
                </a:moveTo>
                <a:lnTo>
                  <a:pt x="0" y="21518"/>
                </a:lnTo>
                <a:lnTo>
                  <a:pt x="10684" y="21600"/>
                </a:lnTo>
                <a:lnTo>
                  <a:pt x="10658" y="10776"/>
                </a:lnTo>
                <a:lnTo>
                  <a:pt x="21576" y="10712"/>
                </a:lnTo>
                <a:lnTo>
                  <a:pt x="21600" y="48"/>
                </a:lnTo>
                <a:lnTo>
                  <a:pt x="20" y="0"/>
                </a:lnTo>
                <a:close/>
              </a:path>
            </a:pathLst>
          </a:custGeom>
          <a:ln w="12700">
            <a:miter lim="400000"/>
          </a:ln>
        </p:spPr>
      </p:pic>
      <p:sp>
        <p:nvSpPr>
          <p:cNvPr id="146" name="Line"/>
          <p:cNvSpPr/>
          <p:nvPr/>
        </p:nvSpPr>
        <p:spPr>
          <a:xfrm flipV="1">
            <a:off x="3004492" y="604253"/>
            <a:ext cx="1" cy="856350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47" name="Line"/>
          <p:cNvSpPr/>
          <p:nvPr/>
        </p:nvSpPr>
        <p:spPr>
          <a:xfrm flipV="1">
            <a:off x="5327477" y="604253"/>
            <a:ext cx="1" cy="858767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48" name="Line"/>
          <p:cNvSpPr/>
          <p:nvPr/>
        </p:nvSpPr>
        <p:spPr>
          <a:xfrm flipV="1">
            <a:off x="7650463" y="604253"/>
            <a:ext cx="1" cy="8565969"/>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49" name="Line"/>
          <p:cNvSpPr/>
          <p:nvPr/>
        </p:nvSpPr>
        <p:spPr>
          <a:xfrm flipV="1">
            <a:off x="9973448" y="604253"/>
            <a:ext cx="1" cy="8571586"/>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50" name="Line"/>
          <p:cNvSpPr/>
          <p:nvPr/>
        </p:nvSpPr>
        <p:spPr>
          <a:xfrm flipH="1">
            <a:off x="665147" y="2714571"/>
            <a:ext cx="11603025"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51" name="Line"/>
          <p:cNvSpPr/>
          <p:nvPr/>
        </p:nvSpPr>
        <p:spPr>
          <a:xfrm flipH="1">
            <a:off x="665146" y="4857607"/>
            <a:ext cx="11635140"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52" name="Line"/>
          <p:cNvSpPr/>
          <p:nvPr/>
        </p:nvSpPr>
        <p:spPr>
          <a:xfrm flipH="1">
            <a:off x="665146" y="7000643"/>
            <a:ext cx="11622407" cy="1"/>
          </a:xfrm>
          <a:prstGeom prst="line">
            <a:avLst/>
          </a:prstGeom>
          <a:ln w="63500">
            <a:solidFill>
              <a:srgbClr val="FFFFFF"/>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153" name="Rounded Rectangle"/>
          <p:cNvSpPr/>
          <p:nvPr/>
        </p:nvSpPr>
        <p:spPr>
          <a:xfrm>
            <a:off x="647700" y="590407"/>
            <a:ext cx="11709401" cy="8534401"/>
          </a:xfrm>
          <a:prstGeom prst="roundRect">
            <a:avLst>
              <a:gd name="adj" fmla="val 4081"/>
            </a:avLst>
          </a:prstGeom>
          <a:ln w="190500">
            <a:solidFill>
              <a:srgbClr val="FFFFFF"/>
            </a:solidFill>
            <a:miter lim="400000"/>
          </a:ln>
        </p:spPr>
        <p:txBody>
          <a:bodyPr lIns="38100" tIns="38100" rIns="38100" bIns="38100" anchor="ctr"/>
          <a:lstStyle/>
          <a:p>
            <a:pPr>
              <a:defRPr sz="3400">
                <a:solidFill>
                  <a:srgbClr val="FFFFFF"/>
                </a:solidFill>
              </a:defRPr>
            </a:pPr>
            <a:endParaRPr/>
          </a:p>
        </p:txBody>
      </p:sp>
      <p:sp>
        <p:nvSpPr>
          <p:cNvPr id="154" name="Rounded Rectangle"/>
          <p:cNvSpPr/>
          <p:nvPr/>
        </p:nvSpPr>
        <p:spPr>
          <a:xfrm>
            <a:off x="5321300" y="4851400"/>
            <a:ext cx="6959600" cy="2159000"/>
          </a:xfrm>
          <a:prstGeom prst="roundRect">
            <a:avLst>
              <a:gd name="adj" fmla="val 8824"/>
            </a:avLst>
          </a:prstGeom>
          <a:solidFill>
            <a:srgbClr val="0096FF">
              <a:alpha val="90000"/>
            </a:srgbClr>
          </a:solidFill>
          <a:ln w="63500">
            <a:solidFill>
              <a:srgbClr val="FFFFFF">
                <a:alpha val="90000"/>
              </a:srgbClr>
            </a:solidFill>
            <a:miter lim="400000"/>
          </a:ln>
        </p:spPr>
        <p:txBody>
          <a:bodyPr lIns="101600" tIns="101600" rIns="101600" bIns="101600" anchor="ctr"/>
          <a:lstStyle/>
          <a:p>
            <a:pPr defTabSz="450000">
              <a:defRPr sz="2400" spc="-24">
                <a:solidFill>
                  <a:srgbClr val="FFFFFF"/>
                </a:solidFill>
                <a:latin typeface="Century Gothic"/>
                <a:ea typeface="Century Gothic"/>
                <a:cs typeface="Century Gothic"/>
                <a:sym typeface="Century Gothic"/>
              </a:defRPr>
            </a:pPr>
            <a:endParaRPr/>
          </a:p>
        </p:txBody>
      </p:sp>
      <p:sp>
        <p:nvSpPr>
          <p:cNvPr id="155" name="Weekly Quiz Current Events…"/>
          <p:cNvSpPr/>
          <p:nvPr/>
        </p:nvSpPr>
        <p:spPr>
          <a:xfrm>
            <a:off x="5633243" y="5010150"/>
            <a:ext cx="6350001" cy="1765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450000">
              <a:defRPr sz="3700">
                <a:solidFill>
                  <a:srgbClr val="FFFFFF"/>
                </a:solidFill>
                <a:latin typeface="Arial Black"/>
                <a:ea typeface="Arial Black"/>
                <a:cs typeface="Arial Black"/>
                <a:sym typeface="Arial Black"/>
              </a:defRPr>
            </a:pPr>
            <a:r>
              <a:t>Weekly Quiz</a:t>
            </a:r>
            <a:br/>
            <a:r>
              <a:t>Current Events</a:t>
            </a:r>
          </a:p>
          <a:p>
            <a:pPr defTabSz="450000">
              <a:defRPr sz="2400" spc="-24">
                <a:solidFill>
                  <a:srgbClr val="FFFFFF"/>
                </a:solidFill>
                <a:latin typeface="Century Gothic"/>
                <a:ea typeface="Century Gothic"/>
                <a:cs typeface="Century Gothic"/>
                <a:sym typeface="Century Gothic"/>
              </a:defRPr>
            </a:pPr>
            <a:r>
              <a:t>12 December 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04"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05" name="9"/>
          <p:cNvSpPr>
            <a:spLocks noGrp="1"/>
          </p:cNvSpPr>
          <p:nvPr>
            <p:ph type="body" idx="21"/>
          </p:nvPr>
        </p:nvSpPr>
        <p:spPr>
          <a:prstGeom prst="rect">
            <a:avLst/>
          </a:prstGeom>
        </p:spPr>
        <p:txBody>
          <a:bodyPr/>
          <a:lstStyle/>
          <a:p>
            <a:r>
              <a:t>9</a:t>
            </a:r>
          </a:p>
        </p:txBody>
      </p:sp>
      <p:sp>
        <p:nvSpPr>
          <p:cNvPr id="206" name="Which country recently became the first African football team to reach the semifinals of a World Cup?"/>
          <p:cNvSpPr txBox="1">
            <a:spLocks noGrp="1"/>
          </p:cNvSpPr>
          <p:nvPr>
            <p:ph type="title"/>
          </p:nvPr>
        </p:nvSpPr>
        <p:spPr>
          <a:prstGeom prst="rect">
            <a:avLst/>
          </a:prstGeom>
        </p:spPr>
        <p:txBody>
          <a:bodyPr/>
          <a:lstStyle/>
          <a:p>
            <a:r>
              <a:t>Which country recently became the first African football team to reach the semifinals of a World Cup? </a:t>
            </a:r>
          </a:p>
        </p:txBody>
      </p:sp>
      <p:sp>
        <p:nvSpPr>
          <p:cNvPr id="207" name="a. Egypt    b. Tunisia   c. Morocco"/>
          <p:cNvSpPr txBox="1">
            <a:spLocks noGrp="1"/>
          </p:cNvSpPr>
          <p:nvPr>
            <p:ph type="body" sz="half" idx="1"/>
          </p:nvPr>
        </p:nvSpPr>
        <p:spPr>
          <a:prstGeom prst="rect">
            <a:avLst/>
          </a:prstGeom>
        </p:spPr>
        <p:txBody>
          <a:bodyPr/>
          <a:lstStyle/>
          <a:p>
            <a:r>
              <a:t>a. Egypt   </a:t>
            </a:r>
            <a:br/>
            <a:r>
              <a:t>b. Tunisia  </a:t>
            </a:r>
            <a:br/>
            <a:r>
              <a:t>c. Morocco</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10"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11" name="10"/>
          <p:cNvSpPr>
            <a:spLocks noGrp="1"/>
          </p:cNvSpPr>
          <p:nvPr>
            <p:ph type="body" idx="21"/>
          </p:nvPr>
        </p:nvSpPr>
        <p:spPr>
          <a:prstGeom prst="rect">
            <a:avLst/>
          </a:prstGeom>
        </p:spPr>
        <p:txBody>
          <a:bodyPr/>
          <a:lstStyle/>
          <a:p>
            <a:r>
              <a:t>10</a:t>
            </a:r>
          </a:p>
        </p:txBody>
      </p:sp>
      <p:sp>
        <p:nvSpPr>
          <p:cNvPr id="212" name="Wrexham recently held events to celebrate its new status as a city. In which part of the United Kingdom is Wrexham located?"/>
          <p:cNvSpPr txBox="1">
            <a:spLocks noGrp="1"/>
          </p:cNvSpPr>
          <p:nvPr>
            <p:ph type="title"/>
          </p:nvPr>
        </p:nvSpPr>
        <p:spPr>
          <a:prstGeom prst="rect">
            <a:avLst/>
          </a:prstGeom>
        </p:spPr>
        <p:txBody>
          <a:bodyPr/>
          <a:lstStyle/>
          <a:p>
            <a:r>
              <a:t>Wrexham recently held events to celebrate its new status as a city. In which part of the United Kingdom is Wrexham located?  </a:t>
            </a:r>
          </a:p>
        </p:txBody>
      </p:sp>
      <p:sp>
        <p:nvSpPr>
          <p:cNvPr id="213" name="a. Wales    b. Scotland    c. Northern Ireland"/>
          <p:cNvSpPr txBox="1">
            <a:spLocks noGrp="1"/>
          </p:cNvSpPr>
          <p:nvPr>
            <p:ph type="body" sz="half" idx="1"/>
          </p:nvPr>
        </p:nvSpPr>
        <p:spPr>
          <a:prstGeom prst="rect">
            <a:avLst/>
          </a:prstGeom>
        </p:spPr>
        <p:txBody>
          <a:bodyPr/>
          <a:lstStyle/>
          <a:p>
            <a:r>
              <a:t>a. Wales   </a:t>
            </a:r>
            <a:br/>
            <a:r>
              <a:t>b. Scotland   </a:t>
            </a:r>
            <a:br/>
            <a:r>
              <a:t>c. Northern Ireland</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16"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17" name="11"/>
          <p:cNvSpPr>
            <a:spLocks noGrp="1"/>
          </p:cNvSpPr>
          <p:nvPr>
            <p:ph type="body" idx="21"/>
          </p:nvPr>
        </p:nvSpPr>
        <p:spPr>
          <a:prstGeom prst="rect">
            <a:avLst/>
          </a:prstGeom>
        </p:spPr>
        <p:txBody>
          <a:bodyPr/>
          <a:lstStyle/>
          <a:p>
            <a:r>
              <a:t>11</a:t>
            </a:r>
          </a:p>
        </p:txBody>
      </p:sp>
      <p:sp>
        <p:nvSpPr>
          <p:cNvPr id="218" name="Which famous singer has just been diagnosed with a very rare condition called stiff person syndrome?"/>
          <p:cNvSpPr txBox="1">
            <a:spLocks noGrp="1"/>
          </p:cNvSpPr>
          <p:nvPr>
            <p:ph type="title"/>
          </p:nvPr>
        </p:nvSpPr>
        <p:spPr>
          <a:prstGeom prst="rect">
            <a:avLst/>
          </a:prstGeom>
        </p:spPr>
        <p:txBody>
          <a:bodyPr/>
          <a:lstStyle/>
          <a:p>
            <a:r>
              <a:t>Which famous singer has just been diagnosed with a very rare condition called stiff person syndrome?  </a:t>
            </a:r>
          </a:p>
        </p:txBody>
      </p:sp>
      <p:sp>
        <p:nvSpPr>
          <p:cNvPr id="219" name="a. Mariah Carey  b. Celine Dion    c. Gwen Stefani"/>
          <p:cNvSpPr txBox="1">
            <a:spLocks noGrp="1"/>
          </p:cNvSpPr>
          <p:nvPr>
            <p:ph type="body" sz="half" idx="1"/>
          </p:nvPr>
        </p:nvSpPr>
        <p:spPr>
          <a:prstGeom prst="rect">
            <a:avLst/>
          </a:prstGeom>
        </p:spPr>
        <p:txBody>
          <a:bodyPr/>
          <a:lstStyle/>
          <a:p>
            <a:r>
              <a:t>a. Mariah Carey </a:t>
            </a:r>
            <a:br/>
            <a:r>
              <a:t>b. Celine Dion   </a:t>
            </a:r>
            <a:br/>
            <a:r>
              <a:t>c. Gwen Stefani</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pic>
        <p:nvPicPr>
          <p:cNvPr id="222" name="Singapore_Skyline_2019-10.jpeg" descr="Singapore_Skyline_2019-10.jpeg"/>
          <p:cNvPicPr>
            <a:picLocks noGrp="1" noChangeAspect="1"/>
          </p:cNvPicPr>
          <p:nvPr>
            <p:ph type="pic" idx="21"/>
          </p:nvPr>
        </p:nvPicPr>
        <p:blipFill>
          <a:blip r:embed="rId2">
            <a:extLst/>
          </a:blip>
          <a:srcRect t="9309" b="9309"/>
          <a:stretch>
            <a:fillRect/>
          </a:stretch>
        </p:blipFill>
        <p:spPr>
          <a:xfrm>
            <a:off x="1849656" y="3619728"/>
            <a:ext cx="9321801" cy="5689601"/>
          </a:xfrm>
          <a:custGeom>
            <a:avLst/>
            <a:gdLst/>
            <a:ahLst/>
            <a:cxnLst>
              <a:cxn ang="0">
                <a:pos x="wd2" y="hd2"/>
              </a:cxn>
              <a:cxn ang="5400000">
                <a:pos x="wd2" y="hd2"/>
              </a:cxn>
              <a:cxn ang="10800000">
                <a:pos x="wd2" y="hd2"/>
              </a:cxn>
              <a:cxn ang="16200000">
                <a:pos x="wd2" y="hd2"/>
              </a:cxn>
            </a:cxnLst>
            <a:rect l="0" t="0" r="r" b="b"/>
            <a:pathLst>
              <a:path w="21600" h="21600" extrusionOk="0">
                <a:moveTo>
                  <a:pt x="1895" y="0"/>
                </a:moveTo>
                <a:cubicBezTo>
                  <a:pt x="848" y="0"/>
                  <a:pt x="0" y="1390"/>
                  <a:pt x="0" y="3105"/>
                </a:cubicBezTo>
                <a:lnTo>
                  <a:pt x="0" y="18495"/>
                </a:lnTo>
                <a:cubicBezTo>
                  <a:pt x="0" y="20210"/>
                  <a:pt x="848" y="21600"/>
                  <a:pt x="1895" y="21600"/>
                </a:cubicBezTo>
                <a:lnTo>
                  <a:pt x="19705" y="21600"/>
                </a:lnTo>
                <a:cubicBezTo>
                  <a:pt x="20752" y="21600"/>
                  <a:pt x="21600" y="20210"/>
                  <a:pt x="21600" y="18495"/>
                </a:cubicBezTo>
                <a:lnTo>
                  <a:pt x="21600" y="3105"/>
                </a:lnTo>
                <a:cubicBezTo>
                  <a:pt x="21600" y="1390"/>
                  <a:pt x="20752" y="0"/>
                  <a:pt x="19705" y="0"/>
                </a:cubicBezTo>
                <a:lnTo>
                  <a:pt x="1895" y="0"/>
                </a:lnTo>
                <a:close/>
              </a:path>
            </a:pathLst>
          </a:custGeom>
        </p:spPr>
      </p:pic>
      <p:sp>
        <p:nvSpPr>
          <p:cNvPr id="223" name="What is the name of this city that has just been ranked as the world's first-equal most expensive to live in?…"/>
          <p:cNvSpPr txBox="1">
            <a:spLocks noGrp="1"/>
          </p:cNvSpPr>
          <p:nvPr>
            <p:ph type="title"/>
          </p:nvPr>
        </p:nvSpPr>
        <p:spPr>
          <a:prstGeom prst="rect">
            <a:avLst/>
          </a:prstGeom>
        </p:spPr>
        <p:txBody>
          <a:bodyPr/>
          <a:lstStyle/>
          <a:p>
            <a:r>
              <a:t>What is the name of this city that has just been ranked as the world's first-equal most expensive to live in?</a:t>
            </a:r>
          </a:p>
          <a:p>
            <a:r>
              <a:t>a. Mumbai   b. Singapore   c. Hong Kong</a:t>
            </a:r>
          </a:p>
        </p:txBody>
      </p:sp>
      <p:sp>
        <p:nvSpPr>
          <p:cNvPr id="224" name="12"/>
          <p:cNvSpPr>
            <a:spLocks noGrp="1"/>
          </p:cNvSpPr>
          <p:nvPr>
            <p:ph type="body" idx="22"/>
          </p:nvPr>
        </p:nvSpPr>
        <p:spPr>
          <a:prstGeom prst="rect">
            <a:avLst/>
          </a:prstGeom>
        </p:spPr>
        <p:txBody>
          <a:bodyPr/>
          <a:lstStyle/>
          <a:p>
            <a:r>
              <a:t>12</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27"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28" name="13"/>
          <p:cNvSpPr>
            <a:spLocks noGrp="1"/>
          </p:cNvSpPr>
          <p:nvPr>
            <p:ph type="body" idx="21"/>
          </p:nvPr>
        </p:nvSpPr>
        <p:spPr>
          <a:prstGeom prst="rect">
            <a:avLst/>
          </a:prstGeom>
        </p:spPr>
        <p:txBody>
          <a:bodyPr/>
          <a:lstStyle/>
          <a:p>
            <a:r>
              <a:t>13</a:t>
            </a:r>
          </a:p>
        </p:txBody>
      </p:sp>
      <p:sp>
        <p:nvSpPr>
          <p:cNvPr id="229" name="Which of these European cities is closest to London?"/>
          <p:cNvSpPr txBox="1">
            <a:spLocks noGrp="1"/>
          </p:cNvSpPr>
          <p:nvPr>
            <p:ph type="title"/>
          </p:nvPr>
        </p:nvSpPr>
        <p:spPr>
          <a:prstGeom prst="rect">
            <a:avLst/>
          </a:prstGeom>
        </p:spPr>
        <p:txBody>
          <a:bodyPr/>
          <a:lstStyle/>
          <a:p>
            <a:r>
              <a:t>Which of these European cities is closest to London? </a:t>
            </a:r>
          </a:p>
        </p:txBody>
      </p:sp>
      <p:sp>
        <p:nvSpPr>
          <p:cNvPr id="230" name="a. Amsterdam, Netherlands   b. Dublin, Ireland    c. Edinburgh, United Kingdom"/>
          <p:cNvSpPr txBox="1">
            <a:spLocks noGrp="1"/>
          </p:cNvSpPr>
          <p:nvPr>
            <p:ph type="body" sz="half" idx="1"/>
          </p:nvPr>
        </p:nvSpPr>
        <p:spPr>
          <a:prstGeom prst="rect">
            <a:avLst/>
          </a:prstGeom>
        </p:spPr>
        <p:txBody>
          <a:bodyPr/>
          <a:lstStyle/>
          <a:p>
            <a:r>
              <a:t>a. Amsterdam, Netherlands  </a:t>
            </a:r>
            <a:br/>
            <a:r>
              <a:t>b. Dublin, Ireland   </a:t>
            </a:r>
            <a:br/>
            <a:r>
              <a:t>c. Edinburgh, United Kingdom</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33"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34" name="14"/>
          <p:cNvSpPr>
            <a:spLocks noGrp="1"/>
          </p:cNvSpPr>
          <p:nvPr>
            <p:ph type="body" idx="21"/>
          </p:nvPr>
        </p:nvSpPr>
        <p:spPr>
          <a:prstGeom prst="rect">
            <a:avLst/>
          </a:prstGeom>
        </p:spPr>
        <p:txBody>
          <a:bodyPr/>
          <a:lstStyle/>
          <a:p>
            <a:r>
              <a:t>14</a:t>
            </a:r>
          </a:p>
        </p:txBody>
      </p:sp>
      <p:sp>
        <p:nvSpPr>
          <p:cNvPr id="235" name="On which streaming platform have Harry and Meghan released their controversial documentary?"/>
          <p:cNvSpPr txBox="1">
            <a:spLocks noGrp="1"/>
          </p:cNvSpPr>
          <p:nvPr>
            <p:ph type="title"/>
          </p:nvPr>
        </p:nvSpPr>
        <p:spPr>
          <a:prstGeom prst="rect">
            <a:avLst/>
          </a:prstGeom>
        </p:spPr>
        <p:txBody>
          <a:bodyPr/>
          <a:lstStyle/>
          <a:p>
            <a:r>
              <a:t>On which streaming platform have Harry and Meghan released their controversial documentary?  </a:t>
            </a:r>
          </a:p>
        </p:txBody>
      </p:sp>
      <p:sp>
        <p:nvSpPr>
          <p:cNvPr id="236" name="a. Disney+   b. Netflix    c. Amazon Prime Video"/>
          <p:cNvSpPr txBox="1">
            <a:spLocks noGrp="1"/>
          </p:cNvSpPr>
          <p:nvPr>
            <p:ph type="body" sz="half" idx="1"/>
          </p:nvPr>
        </p:nvSpPr>
        <p:spPr>
          <a:prstGeom prst="rect">
            <a:avLst/>
          </a:prstGeom>
        </p:spPr>
        <p:txBody>
          <a:bodyPr/>
          <a:lstStyle/>
          <a:p>
            <a:r>
              <a:t>a. Disney+  </a:t>
            </a:r>
            <a:br/>
            <a:r>
              <a:t>b. Netflix   </a:t>
            </a:r>
            <a:br/>
            <a:r>
              <a:t>c. Amazon Prime Video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39"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40" name="15"/>
          <p:cNvSpPr>
            <a:spLocks noGrp="1"/>
          </p:cNvSpPr>
          <p:nvPr>
            <p:ph type="body" idx="21"/>
          </p:nvPr>
        </p:nvSpPr>
        <p:spPr>
          <a:prstGeom prst="rect">
            <a:avLst/>
          </a:prstGeom>
        </p:spPr>
        <p:txBody>
          <a:bodyPr/>
          <a:lstStyle/>
          <a:p>
            <a:r>
              <a:t>15</a:t>
            </a:r>
          </a:p>
        </p:txBody>
      </p:sp>
      <p:sp>
        <p:nvSpPr>
          <p:cNvPr id="241" name="Who won an extremely large Euromillions prize of €143 million last week?"/>
          <p:cNvSpPr txBox="1">
            <a:spLocks noGrp="1"/>
          </p:cNvSpPr>
          <p:nvPr>
            <p:ph type="title"/>
          </p:nvPr>
        </p:nvSpPr>
        <p:spPr>
          <a:prstGeom prst="rect">
            <a:avLst/>
          </a:prstGeom>
        </p:spPr>
        <p:txBody>
          <a:bodyPr/>
          <a:lstStyle/>
          <a:p>
            <a:r>
              <a:t>Who won an extremely large Euromillions prize of €143 million last week? </a:t>
            </a:r>
          </a:p>
        </p:txBody>
      </p:sp>
      <p:sp>
        <p:nvSpPr>
          <p:cNvPr id="242" name="a. A lighthouse keeper from Norway   b. A small village in Belgium    c. A group of school teachers from Germany"/>
          <p:cNvSpPr txBox="1">
            <a:spLocks noGrp="1"/>
          </p:cNvSpPr>
          <p:nvPr>
            <p:ph type="body" sz="half" idx="1"/>
          </p:nvPr>
        </p:nvSpPr>
        <p:spPr>
          <a:prstGeom prst="rect">
            <a:avLst/>
          </a:prstGeom>
        </p:spPr>
        <p:txBody>
          <a:bodyPr/>
          <a:lstStyle/>
          <a:p>
            <a:r>
              <a:t>a. A lighthouse keeper from Norway  </a:t>
            </a:r>
            <a:br/>
            <a:r>
              <a:t>b. A small village in Belgium   </a:t>
            </a:r>
            <a:br/>
            <a:r>
              <a:t>c. A group of school teachers from Germany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pic>
        <p:nvPicPr>
          <p:cNvPr id="245" name="flag-senegal-L.jpg" descr="flag-senegal-L.jpg"/>
          <p:cNvPicPr>
            <a:picLocks noGrp="1" noChangeAspect="1"/>
          </p:cNvPicPr>
          <p:nvPr>
            <p:ph type="pic" idx="21"/>
          </p:nvPr>
        </p:nvPicPr>
        <p:blipFill>
          <a:blip r:embed="rId2">
            <a:extLst/>
          </a:blip>
          <a:srcRect t="4194" b="4194"/>
          <a:stretch>
            <a:fillRect/>
          </a:stretch>
        </p:blipFill>
        <p:spPr>
          <a:xfrm>
            <a:off x="1849656" y="3619728"/>
            <a:ext cx="9321801" cy="5689601"/>
          </a:xfrm>
          <a:custGeom>
            <a:avLst/>
            <a:gdLst/>
            <a:ahLst/>
            <a:cxnLst>
              <a:cxn ang="0">
                <a:pos x="wd2" y="hd2"/>
              </a:cxn>
              <a:cxn ang="5400000">
                <a:pos x="wd2" y="hd2"/>
              </a:cxn>
              <a:cxn ang="10800000">
                <a:pos x="wd2" y="hd2"/>
              </a:cxn>
              <a:cxn ang="16200000">
                <a:pos x="wd2" y="hd2"/>
              </a:cxn>
            </a:cxnLst>
            <a:rect l="0" t="0" r="r" b="b"/>
            <a:pathLst>
              <a:path w="21600" h="21600" extrusionOk="0">
                <a:moveTo>
                  <a:pt x="1895" y="0"/>
                </a:moveTo>
                <a:cubicBezTo>
                  <a:pt x="848" y="0"/>
                  <a:pt x="0" y="1390"/>
                  <a:pt x="0" y="3105"/>
                </a:cubicBezTo>
                <a:lnTo>
                  <a:pt x="0" y="18495"/>
                </a:lnTo>
                <a:cubicBezTo>
                  <a:pt x="0" y="20210"/>
                  <a:pt x="848" y="21600"/>
                  <a:pt x="1895" y="21600"/>
                </a:cubicBezTo>
                <a:lnTo>
                  <a:pt x="19705" y="21600"/>
                </a:lnTo>
                <a:cubicBezTo>
                  <a:pt x="20752" y="21600"/>
                  <a:pt x="21600" y="20210"/>
                  <a:pt x="21600" y="18495"/>
                </a:cubicBezTo>
                <a:lnTo>
                  <a:pt x="21600" y="3105"/>
                </a:lnTo>
                <a:cubicBezTo>
                  <a:pt x="21600" y="1390"/>
                  <a:pt x="20752" y="0"/>
                  <a:pt x="19705" y="0"/>
                </a:cubicBezTo>
                <a:lnTo>
                  <a:pt x="1895" y="0"/>
                </a:lnTo>
                <a:close/>
              </a:path>
            </a:pathLst>
          </a:custGeom>
        </p:spPr>
      </p:pic>
      <p:sp>
        <p:nvSpPr>
          <p:cNvPr id="246" name="Which African country has this flag and played in the football World Cup?…"/>
          <p:cNvSpPr txBox="1">
            <a:spLocks noGrp="1"/>
          </p:cNvSpPr>
          <p:nvPr>
            <p:ph type="title"/>
          </p:nvPr>
        </p:nvSpPr>
        <p:spPr>
          <a:prstGeom prst="rect">
            <a:avLst/>
          </a:prstGeom>
        </p:spPr>
        <p:txBody>
          <a:bodyPr/>
          <a:lstStyle/>
          <a:p>
            <a:r>
              <a:t>Which African country has this flag and played in the football World Cup?</a:t>
            </a:r>
          </a:p>
          <a:p>
            <a:r>
              <a:t>a. Senegal   b. Ghana    c. Cameroon</a:t>
            </a:r>
          </a:p>
        </p:txBody>
      </p:sp>
      <p:sp>
        <p:nvSpPr>
          <p:cNvPr id="247" name="16"/>
          <p:cNvSpPr>
            <a:spLocks noGrp="1"/>
          </p:cNvSpPr>
          <p:nvPr>
            <p:ph type="body" idx="22"/>
          </p:nvPr>
        </p:nvSpPr>
        <p:spPr>
          <a:prstGeom prst="rect">
            <a:avLst/>
          </a:prstGeom>
        </p:spPr>
        <p:txBody>
          <a:bodyPr/>
          <a:lstStyle/>
          <a:p>
            <a:r>
              <a:t>16</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50"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51" name="17"/>
          <p:cNvSpPr>
            <a:spLocks noGrp="1"/>
          </p:cNvSpPr>
          <p:nvPr>
            <p:ph type="body" idx="21"/>
          </p:nvPr>
        </p:nvSpPr>
        <p:spPr>
          <a:prstGeom prst="rect">
            <a:avLst/>
          </a:prstGeom>
        </p:spPr>
        <p:txBody>
          <a:bodyPr/>
          <a:lstStyle/>
          <a:p>
            <a:r>
              <a:t>17</a:t>
            </a:r>
          </a:p>
        </p:txBody>
      </p:sp>
      <p:sp>
        <p:nvSpPr>
          <p:cNvPr id="252" name="Which part of the United Kingdom has been offered a devolution deal handing it more power to manage local issues?"/>
          <p:cNvSpPr txBox="1">
            <a:spLocks noGrp="1"/>
          </p:cNvSpPr>
          <p:nvPr>
            <p:ph type="title"/>
          </p:nvPr>
        </p:nvSpPr>
        <p:spPr>
          <a:prstGeom prst="rect">
            <a:avLst/>
          </a:prstGeom>
        </p:spPr>
        <p:txBody>
          <a:bodyPr/>
          <a:lstStyle/>
          <a:p>
            <a:r>
              <a:t>Which part of the United Kingdom has been offered a devolution deal handing it more power to manage local issues?  </a:t>
            </a:r>
          </a:p>
        </p:txBody>
      </p:sp>
      <p:sp>
        <p:nvSpPr>
          <p:cNvPr id="253" name="a. Cornwall   b. Norfolk   c. The Isle of Skye"/>
          <p:cNvSpPr txBox="1">
            <a:spLocks noGrp="1"/>
          </p:cNvSpPr>
          <p:nvPr>
            <p:ph type="body" sz="half" idx="1"/>
          </p:nvPr>
        </p:nvSpPr>
        <p:spPr>
          <a:prstGeom prst="rect">
            <a:avLst/>
          </a:prstGeom>
        </p:spPr>
        <p:txBody>
          <a:bodyPr/>
          <a:lstStyle/>
          <a:p>
            <a:r>
              <a:t>a. Cornwall  </a:t>
            </a:r>
            <a:br/>
            <a:r>
              <a:t>b. Norfolk  </a:t>
            </a:r>
            <a:br/>
            <a:r>
              <a:t>c. The Isle of Skye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56"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57" name="18"/>
          <p:cNvSpPr>
            <a:spLocks noGrp="1"/>
          </p:cNvSpPr>
          <p:nvPr>
            <p:ph type="body" idx="21"/>
          </p:nvPr>
        </p:nvSpPr>
        <p:spPr>
          <a:prstGeom prst="rect">
            <a:avLst/>
          </a:prstGeom>
        </p:spPr>
        <p:txBody>
          <a:bodyPr/>
          <a:lstStyle/>
          <a:p>
            <a:r>
              <a:t>18</a:t>
            </a:r>
          </a:p>
        </p:txBody>
      </p:sp>
      <p:sp>
        <p:nvSpPr>
          <p:cNvPr id="258" name="Which planet is the fifth-closest to the Sun?"/>
          <p:cNvSpPr txBox="1">
            <a:spLocks noGrp="1"/>
          </p:cNvSpPr>
          <p:nvPr>
            <p:ph type="title"/>
          </p:nvPr>
        </p:nvSpPr>
        <p:spPr>
          <a:prstGeom prst="rect">
            <a:avLst/>
          </a:prstGeom>
        </p:spPr>
        <p:txBody>
          <a:bodyPr/>
          <a:lstStyle/>
          <a:p>
            <a:r>
              <a:t>Which planet is the fifth-closest to the Sun?</a:t>
            </a:r>
          </a:p>
        </p:txBody>
      </p:sp>
      <p:sp>
        <p:nvSpPr>
          <p:cNvPr id="259" name="a. Mars   b. Jupiter   c. Saturn"/>
          <p:cNvSpPr txBox="1">
            <a:spLocks noGrp="1"/>
          </p:cNvSpPr>
          <p:nvPr>
            <p:ph type="body" sz="half" idx="1"/>
          </p:nvPr>
        </p:nvSpPr>
        <p:spPr>
          <a:prstGeom prst="rect">
            <a:avLst/>
          </a:prstGeom>
        </p:spPr>
        <p:txBody>
          <a:bodyPr/>
          <a:lstStyle/>
          <a:p>
            <a:r>
              <a:t>a. Mars  </a:t>
            </a:r>
            <a:br/>
            <a:r>
              <a:t>b. Jupiter  </a:t>
            </a:r>
            <a:br/>
            <a:r>
              <a:t>c. Saturn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58"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59" name="1"/>
          <p:cNvSpPr>
            <a:spLocks noGrp="1"/>
          </p:cNvSpPr>
          <p:nvPr>
            <p:ph type="body" idx="21"/>
          </p:nvPr>
        </p:nvSpPr>
        <p:spPr>
          <a:prstGeom prst="rect">
            <a:avLst/>
          </a:prstGeom>
        </p:spPr>
        <p:txBody>
          <a:bodyPr/>
          <a:lstStyle/>
          <a:p>
            <a:r>
              <a:t>1</a:t>
            </a:r>
          </a:p>
        </p:txBody>
      </p:sp>
      <p:sp>
        <p:nvSpPr>
          <p:cNvPr id="160" name="Which superhero did Prince Harry recently dress up as for a children's charity Christmas message?"/>
          <p:cNvSpPr txBox="1">
            <a:spLocks noGrp="1"/>
          </p:cNvSpPr>
          <p:nvPr>
            <p:ph type="title"/>
          </p:nvPr>
        </p:nvSpPr>
        <p:spPr>
          <a:prstGeom prst="rect">
            <a:avLst/>
          </a:prstGeom>
        </p:spPr>
        <p:txBody>
          <a:bodyPr/>
          <a:lstStyle/>
          <a:p>
            <a:r>
              <a:t>Which superhero did Prince Harry recently dress up as for a children's charity Christmas message?  </a:t>
            </a:r>
          </a:p>
        </p:txBody>
      </p:sp>
      <p:sp>
        <p:nvSpPr>
          <p:cNvPr id="161" name="a. Superman    b. Batman   c. Spiderman"/>
          <p:cNvSpPr txBox="1">
            <a:spLocks noGrp="1"/>
          </p:cNvSpPr>
          <p:nvPr>
            <p:ph type="body" sz="half" idx="1"/>
          </p:nvPr>
        </p:nvSpPr>
        <p:spPr>
          <a:prstGeom prst="rect">
            <a:avLst/>
          </a:prstGeom>
        </p:spPr>
        <p:txBody>
          <a:bodyPr/>
          <a:lstStyle/>
          <a:p>
            <a:r>
              <a:t>a. Superman   </a:t>
            </a:r>
            <a:br/>
            <a:r>
              <a:t>b. Batman  </a:t>
            </a:r>
            <a:br/>
            <a:r>
              <a:t>c. Spiderman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262" name="True or false, South Korea has a different system for measuring people's age than other countries?"/>
          <p:cNvSpPr txBox="1">
            <a:spLocks noGrp="1"/>
          </p:cNvSpPr>
          <p:nvPr>
            <p:ph type="title"/>
          </p:nvPr>
        </p:nvSpPr>
        <p:spPr>
          <a:prstGeom prst="rect">
            <a:avLst/>
          </a:prstGeom>
        </p:spPr>
        <p:txBody>
          <a:bodyPr/>
          <a:lstStyle/>
          <a:p>
            <a:r>
              <a:t>True or false, South Korea has a different system for measuring people's age than other countries?</a:t>
            </a:r>
          </a:p>
        </p:txBody>
      </p:sp>
      <p:sp>
        <p:nvSpPr>
          <p:cNvPr id="263" name="19"/>
          <p:cNvSpPr>
            <a:spLocks noGrp="1"/>
          </p:cNvSpPr>
          <p:nvPr>
            <p:ph type="body" idx="21"/>
          </p:nvPr>
        </p:nvSpPr>
        <p:spPr>
          <a:prstGeom prst="rect">
            <a:avLst/>
          </a:prstGeom>
        </p:spPr>
        <p:txBody>
          <a:bodyPr/>
          <a:lstStyle/>
          <a:p>
            <a:r>
              <a:t>19</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pic>
        <p:nvPicPr>
          <p:cNvPr id="266" name="63146147_605.jpg" descr="63146147_605.jpg"/>
          <p:cNvPicPr>
            <a:picLocks noGrp="1" noChangeAspect="1"/>
          </p:cNvPicPr>
          <p:nvPr>
            <p:ph type="pic" idx="21"/>
          </p:nvPr>
        </p:nvPicPr>
        <p:blipFill>
          <a:blip r:embed="rId2">
            <a:extLst/>
          </a:blip>
          <a:srcRect r="7900"/>
          <a:stretch>
            <a:fillRect/>
          </a:stretch>
        </p:blipFill>
        <p:spPr>
          <a:xfrm>
            <a:off x="1849656" y="3619728"/>
            <a:ext cx="9321801" cy="5689601"/>
          </a:xfrm>
          <a:custGeom>
            <a:avLst/>
            <a:gdLst/>
            <a:ahLst/>
            <a:cxnLst>
              <a:cxn ang="0">
                <a:pos x="wd2" y="hd2"/>
              </a:cxn>
              <a:cxn ang="5400000">
                <a:pos x="wd2" y="hd2"/>
              </a:cxn>
              <a:cxn ang="10800000">
                <a:pos x="wd2" y="hd2"/>
              </a:cxn>
              <a:cxn ang="16200000">
                <a:pos x="wd2" y="hd2"/>
              </a:cxn>
            </a:cxnLst>
            <a:rect l="0" t="0" r="r" b="b"/>
            <a:pathLst>
              <a:path w="21600" h="21600" extrusionOk="0">
                <a:moveTo>
                  <a:pt x="1895" y="0"/>
                </a:moveTo>
                <a:cubicBezTo>
                  <a:pt x="848" y="0"/>
                  <a:pt x="0" y="1390"/>
                  <a:pt x="0" y="3105"/>
                </a:cubicBezTo>
                <a:lnTo>
                  <a:pt x="0" y="18495"/>
                </a:lnTo>
                <a:cubicBezTo>
                  <a:pt x="0" y="20210"/>
                  <a:pt x="848" y="21600"/>
                  <a:pt x="1895" y="21600"/>
                </a:cubicBezTo>
                <a:lnTo>
                  <a:pt x="19705" y="21600"/>
                </a:lnTo>
                <a:cubicBezTo>
                  <a:pt x="20752" y="21600"/>
                  <a:pt x="21600" y="20210"/>
                  <a:pt x="21600" y="18495"/>
                </a:cubicBezTo>
                <a:lnTo>
                  <a:pt x="21600" y="3105"/>
                </a:lnTo>
                <a:cubicBezTo>
                  <a:pt x="21600" y="1390"/>
                  <a:pt x="20752" y="0"/>
                  <a:pt x="19705" y="0"/>
                </a:cubicBezTo>
                <a:lnTo>
                  <a:pt x="1895" y="0"/>
                </a:lnTo>
                <a:close/>
              </a:path>
            </a:pathLst>
          </a:custGeom>
        </p:spPr>
      </p:pic>
      <p:sp>
        <p:nvSpPr>
          <p:cNvPr id="267" name="For which country does this man serve as Prime Minister?"/>
          <p:cNvSpPr txBox="1">
            <a:spLocks noGrp="1"/>
          </p:cNvSpPr>
          <p:nvPr>
            <p:ph type="title"/>
          </p:nvPr>
        </p:nvSpPr>
        <p:spPr>
          <a:prstGeom prst="rect">
            <a:avLst/>
          </a:prstGeom>
        </p:spPr>
        <p:txBody>
          <a:bodyPr/>
          <a:lstStyle/>
          <a:p>
            <a:r>
              <a:t>For which country does this man serve as Prime Minister?</a:t>
            </a:r>
          </a:p>
        </p:txBody>
      </p:sp>
      <p:sp>
        <p:nvSpPr>
          <p:cNvPr id="268" name="20"/>
          <p:cNvSpPr>
            <a:spLocks noGrp="1"/>
          </p:cNvSpPr>
          <p:nvPr>
            <p:ph type="body" idx="22"/>
          </p:nvPr>
        </p:nvSpPr>
        <p:spPr>
          <a:prstGeom prst="rect">
            <a:avLst/>
          </a:prstGeom>
        </p:spPr>
        <p:txBody>
          <a:bodyPr/>
          <a:lstStyle/>
          <a:p>
            <a:r>
              <a:t>20</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nswers"/>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blurRad="127000" dist="1270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defRPr sz="9600" b="1">
                <a:solidFill>
                  <a:srgbClr val="FFFFFF"/>
                </a:solidFill>
                <a:latin typeface="+mn-lt"/>
                <a:ea typeface="+mn-ea"/>
                <a:cs typeface="+mn-cs"/>
                <a:sym typeface="Trebuchet MS"/>
              </a:defRPr>
            </a:lvl1pPr>
          </a:lstStyle>
          <a:p>
            <a:r>
              <a:t>Answers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Which superhero did Prince Harry recently dress up as for a children's charity Christmas message?   a. Superman    b. Batman   c. Spiderman"/>
          <p:cNvSpPr txBox="1">
            <a:spLocks noGrp="1"/>
          </p:cNvSpPr>
          <p:nvPr>
            <p:ph type="title"/>
          </p:nvPr>
        </p:nvSpPr>
        <p:spPr>
          <a:prstGeom prst="rect">
            <a:avLst/>
          </a:prstGeom>
        </p:spPr>
        <p:txBody>
          <a:bodyPr/>
          <a:lstStyle/>
          <a:p>
            <a:r>
              <a:t>Which superhero did Prince Harry recently dress up as for a children's charity Christmas message?  </a:t>
            </a:r>
            <a:br/>
            <a:r>
              <a:t>a. Superman   </a:t>
            </a:r>
            <a:br/>
            <a:r>
              <a:t>b. Batman  </a:t>
            </a:r>
            <a:br/>
            <a:r>
              <a:t>c. Spiderman</a:t>
            </a:r>
          </a:p>
        </p:txBody>
      </p:sp>
      <p:sp>
        <p:nvSpPr>
          <p:cNvPr id="273" name="c. Spiderman - Harry donned the superhero’s costume for a clip for the Scotty’s Little Soldiers charity, which supports young people who have lost a parent in the British Armed Forces. The video was shared during the charity’s annual Christmas party, whi"/>
          <p:cNvSpPr txBox="1">
            <a:spLocks noGrp="1"/>
          </p:cNvSpPr>
          <p:nvPr>
            <p:ph type="body" sz="half" idx="1"/>
          </p:nvPr>
        </p:nvSpPr>
        <p:spPr>
          <a:prstGeom prst="rect">
            <a:avLst/>
          </a:prstGeom>
        </p:spPr>
        <p:txBody>
          <a:bodyPr/>
          <a:lstStyle/>
          <a:p>
            <a:r>
              <a:t>c. Spiderman - Harry donned the superhero’s costume for a clip for the Scotty’s Little Soldiers charity, which supports young people who have lost a parent in the British Armed Forces. The video was shared during the charity’s annual Christmas party, which had the theme Heroes and Villains.</a:t>
            </a:r>
          </a:p>
        </p:txBody>
      </p:sp>
      <p:sp>
        <p:nvSpPr>
          <p:cNvPr id="274" name="1"/>
          <p:cNvSpPr>
            <a:spLocks noGrp="1"/>
          </p:cNvSpPr>
          <p:nvPr>
            <p:ph type="body" idx="21"/>
          </p:nvPr>
        </p:nvSpPr>
        <p:spPr>
          <a:prstGeom prst="rect">
            <a:avLst/>
          </a:prstGeom>
        </p:spPr>
        <p:txBody>
          <a:bodyPr/>
          <a:lstStyle/>
          <a:p>
            <a:r>
              <a:t>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Brittney Griner has been returned to America in a prisoner swap deal between the Inter States and Russia. What is Brittany Griner famous as?  a. a social media influencer   b. a basketball player  c. a movie director"/>
          <p:cNvSpPr txBox="1">
            <a:spLocks noGrp="1"/>
          </p:cNvSpPr>
          <p:nvPr>
            <p:ph type="title"/>
          </p:nvPr>
        </p:nvSpPr>
        <p:spPr>
          <a:prstGeom prst="rect">
            <a:avLst/>
          </a:prstGeom>
        </p:spPr>
        <p:txBody>
          <a:bodyPr>
            <a:normAutofit fontScale="90000"/>
          </a:bodyPr>
          <a:lstStyle/>
          <a:p>
            <a:pPr defTabSz="566674">
              <a:defRPr sz="2910"/>
            </a:pPr>
            <a:r>
              <a:t>Brittney Griner has been returned to America in a prisoner swap deal between the Inter States and Russia. What is Brittany Griner famous as? </a:t>
            </a:r>
            <a:br/>
            <a:r>
              <a:t>a. a social media influencer  </a:t>
            </a:r>
            <a:br/>
            <a:r>
              <a:t>b. a basketball player </a:t>
            </a:r>
            <a:br/>
            <a:r>
              <a:t>c. a movie director</a:t>
            </a:r>
          </a:p>
        </p:txBody>
      </p:sp>
      <p:sp>
        <p:nvSpPr>
          <p:cNvPr id="277" name="b. a basketball player - The US and Russia exchanged US WNBA basketball star Brittney Griner for notorious arms dealer Viktor Bout, held in an American prison for 12 years. Griner was arrested at a Moscow airport in February for possessing cannabis oil a"/>
          <p:cNvSpPr txBox="1">
            <a:spLocks noGrp="1"/>
          </p:cNvSpPr>
          <p:nvPr>
            <p:ph type="body" sz="half" idx="1"/>
          </p:nvPr>
        </p:nvSpPr>
        <p:spPr>
          <a:prstGeom prst="rect">
            <a:avLst/>
          </a:prstGeom>
        </p:spPr>
        <p:txBody>
          <a:bodyPr/>
          <a:lstStyle/>
          <a:p>
            <a:r>
              <a:t>b. a basketball player - The US and Russia exchanged US WNBA basketball star Brittney Griner for notorious arms dealer Viktor Bout, held in an American prison for 12 years. Griner was arrested at a Moscow airport in February for possessing cannabis oil and last month sent to a penal colony.</a:t>
            </a:r>
          </a:p>
        </p:txBody>
      </p:sp>
      <p:sp>
        <p:nvSpPr>
          <p:cNvPr id="278" name="2"/>
          <p:cNvSpPr>
            <a:spLocks noGrp="1"/>
          </p:cNvSpPr>
          <p:nvPr>
            <p:ph type="body" idx="21"/>
          </p:nvPr>
        </p:nvSpPr>
        <p:spPr>
          <a:prstGeom prst="rect">
            <a:avLst/>
          </a:prstGeom>
        </p:spPr>
        <p:txBody>
          <a:bodyPr/>
          <a:lstStyle/>
          <a:p>
            <a:r>
              <a: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Unfortunately, England lost their quarterfinal match against France at the football World Cup. In what year did England manage to claim the trophy?  a. 1954   b. 1966   c. 1986"/>
          <p:cNvSpPr txBox="1">
            <a:spLocks noGrp="1"/>
          </p:cNvSpPr>
          <p:nvPr>
            <p:ph type="title"/>
          </p:nvPr>
        </p:nvSpPr>
        <p:spPr>
          <a:prstGeom prst="rect">
            <a:avLst/>
          </a:prstGeom>
        </p:spPr>
        <p:txBody>
          <a:bodyPr>
            <a:normAutofit fontScale="90000"/>
          </a:bodyPr>
          <a:lstStyle/>
          <a:p>
            <a:pPr defTabSz="566674">
              <a:defRPr sz="2910"/>
            </a:pPr>
            <a:r>
              <a:t>Unfortunately, England lost their quarterfinal match against France at the football World Cup. In what year did England manage to claim the trophy? </a:t>
            </a:r>
            <a:br/>
            <a:r>
              <a:t>a. 1954  </a:t>
            </a:r>
            <a:br/>
            <a:r>
              <a:t>b. 1966  </a:t>
            </a:r>
            <a:br/>
            <a:r>
              <a:t>c. 1986</a:t>
            </a:r>
          </a:p>
        </p:txBody>
      </p:sp>
      <p:sp>
        <p:nvSpPr>
          <p:cNvPr id="281" name="b. 1966 - England won the world cup when it hosted the event in 1966. This is the second world cup in a row where France have beaten England in the knockout stages."/>
          <p:cNvSpPr txBox="1">
            <a:spLocks noGrp="1"/>
          </p:cNvSpPr>
          <p:nvPr>
            <p:ph type="body" sz="half" idx="1"/>
          </p:nvPr>
        </p:nvSpPr>
        <p:spPr>
          <a:prstGeom prst="rect">
            <a:avLst/>
          </a:prstGeom>
        </p:spPr>
        <p:txBody>
          <a:bodyPr/>
          <a:lstStyle/>
          <a:p>
            <a:r>
              <a:t>b. 1966 - England won the world cup when it hosted the event in 1966. This is the second world cup in a row where France have beaten England in the knockout stages.</a:t>
            </a:r>
          </a:p>
        </p:txBody>
      </p:sp>
      <p:sp>
        <p:nvSpPr>
          <p:cNvPr id="282" name="3"/>
          <p:cNvSpPr>
            <a:spLocks noGrp="1"/>
          </p:cNvSpPr>
          <p:nvPr>
            <p:ph type="body" idx="21"/>
          </p:nvPr>
        </p:nvSpPr>
        <p:spPr>
          <a:prstGeom prst="rect">
            <a:avLst/>
          </a:prstGeom>
        </p:spPr>
        <p:txBody>
          <a:bodyPr/>
          <a:lstStyle/>
          <a:p>
            <a:r>
              <a:t>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uk-free-range-turkey-farms-getty-580x362.jpg" descr="uk-free-range-turkey-farms-getty-580x362.jpg"/>
          <p:cNvPicPr>
            <a:picLocks noGrp="1" noChangeAspect="1"/>
          </p:cNvPicPr>
          <p:nvPr>
            <p:ph type="pic" idx="21"/>
          </p:nvPr>
        </p:nvPicPr>
        <p:blipFill>
          <a:blip r:embed="rId2">
            <a:extLst/>
          </a:blip>
          <a:srcRect l="17886" r="17886"/>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285" name="What type of animal has been making headlines and is shown here?"/>
          <p:cNvSpPr txBox="1">
            <a:spLocks noGrp="1"/>
          </p:cNvSpPr>
          <p:nvPr>
            <p:ph type="title"/>
          </p:nvPr>
        </p:nvSpPr>
        <p:spPr>
          <a:prstGeom prst="rect">
            <a:avLst/>
          </a:prstGeom>
        </p:spPr>
        <p:txBody>
          <a:bodyPr/>
          <a:lstStyle/>
          <a:p>
            <a:r>
              <a:t>What type of animal has been making headlines and is shown here?</a:t>
            </a:r>
          </a:p>
        </p:txBody>
      </p:sp>
      <p:sp>
        <p:nvSpPr>
          <p:cNvPr id="286" name="Turkey - An outbreak of what disease is badly affecting chicken and turkey farmers in the United Kingdom and United States. Over 50 million birds have died amid a record-breaking outbreak of avian flu in the United States, according to the US Department "/>
          <p:cNvSpPr txBox="1">
            <a:spLocks noGrp="1"/>
          </p:cNvSpPr>
          <p:nvPr>
            <p:ph type="body" sz="half" idx="1"/>
          </p:nvPr>
        </p:nvSpPr>
        <p:spPr>
          <a:prstGeom prst="rect">
            <a:avLst/>
          </a:prstGeom>
        </p:spPr>
        <p:txBody>
          <a:bodyPr/>
          <a:lstStyle/>
          <a:p>
            <a:r>
              <a:t>Turkey - An outbreak of what disease is badly affecting chicken and turkey farmers in the United Kingdom and United States. Over 50 million birds have died amid a record-breaking outbreak of avian flu in the United States, according to the US Department of Agriculture.</a:t>
            </a:r>
          </a:p>
        </p:txBody>
      </p:sp>
      <p:sp>
        <p:nvSpPr>
          <p:cNvPr id="287" name="4"/>
          <p:cNvSpPr>
            <a:spLocks noGrp="1"/>
          </p:cNvSpPr>
          <p:nvPr>
            <p:ph type="body" idx="22"/>
          </p:nvPr>
        </p:nvSpPr>
        <p:spPr>
          <a:prstGeom prst="rect">
            <a:avLst/>
          </a:prstGeom>
        </p:spPr>
        <p:txBody>
          <a:bodyPr/>
          <a:lstStyle/>
          <a:p>
            <a:r>
              <a:t>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86"/>
                                        </p:tgtEl>
                                        <p:attrNameLst>
                                          <p:attrName>style.visibility</p:attrName>
                                        </p:attrNameLst>
                                      </p:cBhvr>
                                      <p:to>
                                        <p:strVal val="visible"/>
                                      </p:to>
                                    </p:set>
                                    <p:animEffect transition="in" filter="fade">
                                      <p:cBhvr>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1"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An explosion in St Helier destroyed a block of flats and claimed the lives of several people at the weekend. In which UK crown dependency is St Helier the largest town?  a. Isle of Man    b. Jersey    c. Guernsey"/>
          <p:cNvSpPr txBox="1">
            <a:spLocks noGrp="1"/>
          </p:cNvSpPr>
          <p:nvPr>
            <p:ph type="title"/>
          </p:nvPr>
        </p:nvSpPr>
        <p:spPr>
          <a:prstGeom prst="rect">
            <a:avLst/>
          </a:prstGeom>
        </p:spPr>
        <p:txBody>
          <a:bodyPr>
            <a:normAutofit fontScale="90000"/>
          </a:bodyPr>
          <a:lstStyle/>
          <a:p>
            <a:pPr defTabSz="566674">
              <a:defRPr sz="2910"/>
            </a:pPr>
            <a:r>
              <a:t>An explosion in St Helier destroyed a block of flats and claimed the lives of several people at the weekend. In which UK crown dependency is St Helier the largest town? </a:t>
            </a:r>
            <a:br/>
            <a:r>
              <a:t>a. Isle of Man   </a:t>
            </a:r>
            <a:br/>
            <a:r>
              <a:t>b. Jersey   </a:t>
            </a:r>
            <a:br/>
            <a:r>
              <a:t>c. Guernsey</a:t>
            </a:r>
          </a:p>
        </p:txBody>
      </p:sp>
      <p:sp>
        <p:nvSpPr>
          <p:cNvPr id="290" name="b. Jersey - The blast happened at about 4 o'clock in the morning on Saturday. Jersey's gas supplier, Island Energy, said it was working with the fire service to understand what happened. It was earlier confirmed the fire service had attended the scene on"/>
          <p:cNvSpPr txBox="1">
            <a:spLocks noGrp="1"/>
          </p:cNvSpPr>
          <p:nvPr>
            <p:ph type="body" sz="half" idx="1"/>
          </p:nvPr>
        </p:nvSpPr>
        <p:spPr>
          <a:prstGeom prst="rect">
            <a:avLst/>
          </a:prstGeom>
        </p:spPr>
        <p:txBody>
          <a:bodyPr/>
          <a:lstStyle/>
          <a:p>
            <a:r>
              <a:t>b. Jersey - The blast happened at about 4 o'clock in the morning on Saturday. Jersey's gas supplier, Island Energy, said it was working with the fire service to understand what happened. It was earlier confirmed the fire service had attended the scene on Friday night after the smell of gas was reported.</a:t>
            </a:r>
          </a:p>
        </p:txBody>
      </p:sp>
      <p:sp>
        <p:nvSpPr>
          <p:cNvPr id="291" name="5"/>
          <p:cNvSpPr>
            <a:spLocks noGrp="1"/>
          </p:cNvSpPr>
          <p:nvPr>
            <p:ph type="body" idx="21"/>
          </p:nvPr>
        </p:nvSpPr>
        <p:spPr>
          <a:prstGeom prst="rect">
            <a:avLst/>
          </a:prstGeom>
        </p:spPr>
        <p:txBody>
          <a:bodyPr/>
          <a:lstStyle/>
          <a:p>
            <a:r>
              <a:t>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Mount Semeru has erupted on the island of Java, throwing a plume of hot volcanic ash 15km into the sky. Which country is Java part of?  a. Philippines    b. Japan   c. Indonesia"/>
          <p:cNvSpPr txBox="1">
            <a:spLocks noGrp="1"/>
          </p:cNvSpPr>
          <p:nvPr>
            <p:ph type="title"/>
          </p:nvPr>
        </p:nvSpPr>
        <p:spPr>
          <a:prstGeom prst="rect">
            <a:avLst/>
          </a:prstGeom>
        </p:spPr>
        <p:txBody>
          <a:bodyPr>
            <a:normAutofit fontScale="90000"/>
          </a:bodyPr>
          <a:lstStyle/>
          <a:p>
            <a:pPr defTabSz="566674">
              <a:defRPr sz="2910"/>
            </a:pPr>
            <a:r>
              <a:t>Mount Semeru has erupted on the island of Java, throwing a plume of hot volcanic ash 15km into the sky. Which country is Java part of? </a:t>
            </a:r>
            <a:br/>
            <a:r>
              <a:t>a. Philippines   </a:t>
            </a:r>
            <a:br/>
            <a:r>
              <a:t>b. Japan  </a:t>
            </a:r>
            <a:br/>
            <a:r>
              <a:t>c. Indonesia</a:t>
            </a:r>
          </a:p>
        </p:txBody>
      </p:sp>
      <p:sp>
        <p:nvSpPr>
          <p:cNvPr id="294" name="c. Indonesia - The eruption prompted evacuations of nearly 2,000 residents. Indonesian officials said no injuries or deaths were reported and evacuees took shelter in public facilities, including village halls and schools."/>
          <p:cNvSpPr txBox="1">
            <a:spLocks noGrp="1"/>
          </p:cNvSpPr>
          <p:nvPr>
            <p:ph type="body" sz="half" idx="1"/>
          </p:nvPr>
        </p:nvSpPr>
        <p:spPr>
          <a:prstGeom prst="rect">
            <a:avLst/>
          </a:prstGeom>
        </p:spPr>
        <p:txBody>
          <a:bodyPr/>
          <a:lstStyle/>
          <a:p>
            <a:r>
              <a:t>c. Indonesia - The eruption prompted evacuations of nearly 2,000 residents. Indonesian officials said no injuries or deaths were reported and evacuees took shelter in public facilities, including village halls and schools.</a:t>
            </a:r>
          </a:p>
        </p:txBody>
      </p:sp>
      <p:sp>
        <p:nvSpPr>
          <p:cNvPr id="295" name="6"/>
          <p:cNvSpPr>
            <a:spLocks noGrp="1"/>
          </p:cNvSpPr>
          <p:nvPr>
            <p:ph type="body" idx="21"/>
          </p:nvPr>
        </p:nvSpPr>
        <p:spPr>
          <a:prstGeom prst="rect">
            <a:avLst/>
          </a:prstGeom>
        </p:spPr>
        <p:txBody>
          <a:bodyPr/>
          <a:lstStyle/>
          <a:p>
            <a:r>
              <a:t>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94"/>
                                        </p:tgtEl>
                                        <p:attrNameLst>
                                          <p:attrName>style.visibility</p:attrName>
                                        </p:attrNameLst>
                                      </p:cBhvr>
                                      <p:to>
                                        <p:strVal val="visible"/>
                                      </p:to>
                                    </p:set>
                                    <p:animEffect transition="in" filter="fade">
                                      <p:cBhvr>
                                        <p:cTn id="7" dur="1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1"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What term was named the Oxford Word of the Year for 2022?  a. metaverse   b. #IStandWith  c. goblin mode"/>
          <p:cNvSpPr txBox="1">
            <a:spLocks noGrp="1"/>
          </p:cNvSpPr>
          <p:nvPr>
            <p:ph type="title"/>
          </p:nvPr>
        </p:nvSpPr>
        <p:spPr>
          <a:prstGeom prst="rect">
            <a:avLst/>
          </a:prstGeom>
        </p:spPr>
        <p:txBody>
          <a:bodyPr/>
          <a:lstStyle/>
          <a:p>
            <a:r>
              <a:t>What term was named the Oxford Word of the Year for 2022? </a:t>
            </a:r>
            <a:br/>
            <a:r>
              <a:t>a. metaverse  </a:t>
            </a:r>
            <a:br/>
            <a:r>
              <a:t>b. #IStandWith </a:t>
            </a:r>
            <a:br/>
            <a:r>
              <a:t>c. goblin mode</a:t>
            </a:r>
          </a:p>
        </p:txBody>
      </p:sp>
      <p:sp>
        <p:nvSpPr>
          <p:cNvPr id="298" name="c. goblin mode - It is a term describing &quot;unapologetically self-indulgent, lazy, slovenly, or greedy&quot; behaviour, and seems to have gained popularity since Covid restrictions ended. The runner up was metaverse, with #IStandWith in third. It is the first t"/>
          <p:cNvSpPr txBox="1">
            <a:spLocks noGrp="1"/>
          </p:cNvSpPr>
          <p:nvPr>
            <p:ph type="body" sz="half" idx="1"/>
          </p:nvPr>
        </p:nvSpPr>
        <p:spPr>
          <a:prstGeom prst="rect">
            <a:avLst/>
          </a:prstGeom>
        </p:spPr>
        <p:txBody>
          <a:bodyPr>
            <a:normAutofit lnSpcReduction="10000"/>
          </a:bodyPr>
          <a:lstStyle>
            <a:lvl1pPr defTabSz="578358">
              <a:spcBef>
                <a:spcPts val="3700"/>
              </a:spcBef>
              <a:defRPr sz="2970"/>
            </a:lvl1pPr>
          </a:lstStyle>
          <a:p>
            <a:r>
              <a:t>c. goblin mode - It is a term describing "unapologetically self-indulgent, lazy, slovenly, or greedy" behaviour, and seems to have gained popularity since Covid restrictions ended. The runner up was metaverse, with #IStandWith in third. It is the first time the word of the year has been chosen by the public, a decision made in a year organisers described as "more divided than ever".</a:t>
            </a:r>
          </a:p>
        </p:txBody>
      </p:sp>
      <p:sp>
        <p:nvSpPr>
          <p:cNvPr id="299" name="7"/>
          <p:cNvSpPr>
            <a:spLocks noGrp="1"/>
          </p:cNvSpPr>
          <p:nvPr>
            <p:ph type="body" idx="21"/>
          </p:nvPr>
        </p:nvSpPr>
        <p:spPr>
          <a:prstGeom prst="rect">
            <a:avLst/>
          </a:prstGeom>
        </p:spPr>
        <p:txBody>
          <a:bodyPr/>
          <a:lstStyle/>
          <a:p>
            <a:r>
              <a:t>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64"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65" name="2"/>
          <p:cNvSpPr>
            <a:spLocks noGrp="1"/>
          </p:cNvSpPr>
          <p:nvPr>
            <p:ph type="body" idx="21"/>
          </p:nvPr>
        </p:nvSpPr>
        <p:spPr>
          <a:prstGeom prst="rect">
            <a:avLst/>
          </a:prstGeom>
        </p:spPr>
        <p:txBody>
          <a:bodyPr/>
          <a:lstStyle/>
          <a:p>
            <a:r>
              <a:t>2</a:t>
            </a:r>
          </a:p>
        </p:txBody>
      </p:sp>
      <p:sp>
        <p:nvSpPr>
          <p:cNvPr id="166" name="Brittney Griner has been returned to America in a prisoner swap deal between the Inter States and Russia. What is Brittany Griner famous as?"/>
          <p:cNvSpPr txBox="1">
            <a:spLocks noGrp="1"/>
          </p:cNvSpPr>
          <p:nvPr>
            <p:ph type="title"/>
          </p:nvPr>
        </p:nvSpPr>
        <p:spPr>
          <a:prstGeom prst="rect">
            <a:avLst/>
          </a:prstGeom>
        </p:spPr>
        <p:txBody>
          <a:bodyPr/>
          <a:lstStyle/>
          <a:p>
            <a:r>
              <a:t>Brittney Griner has been returned to America in a prisoner swap deal between the Inter States and Russia. What is Brittany Griner famous as? </a:t>
            </a:r>
          </a:p>
        </p:txBody>
      </p:sp>
      <p:sp>
        <p:nvSpPr>
          <p:cNvPr id="167" name="a. a social media influencer   b. a basketball player  c. a movie director"/>
          <p:cNvSpPr txBox="1">
            <a:spLocks noGrp="1"/>
          </p:cNvSpPr>
          <p:nvPr>
            <p:ph type="body" sz="half" idx="1"/>
          </p:nvPr>
        </p:nvSpPr>
        <p:spPr>
          <a:prstGeom prst="rect">
            <a:avLst/>
          </a:prstGeom>
        </p:spPr>
        <p:txBody>
          <a:bodyPr/>
          <a:lstStyle/>
          <a:p>
            <a:r>
              <a:t>a. a social media influencer  </a:t>
            </a:r>
            <a:br/>
            <a:r>
              <a:t>b. a basketball player </a:t>
            </a:r>
            <a:br/>
            <a:r>
              <a:t>c. a movie director</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 name="a3152292-6353-42ea-b585-d414bfdbf3f1.jpg.jpeg" descr="a3152292-6353-42ea-b585-d414bfdbf3f1.jpg.jpeg"/>
          <p:cNvPicPr>
            <a:picLocks noGrp="1" noChangeAspect="1"/>
          </p:cNvPicPr>
          <p:nvPr>
            <p:ph type="pic" idx="21"/>
          </p:nvPr>
        </p:nvPicPr>
        <p:blipFill>
          <a:blip r:embed="rId2">
            <a:extLst/>
          </a:blip>
          <a:srcRect l="16770" r="16770"/>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02" name="At what London location is this tree being installed?…"/>
          <p:cNvSpPr txBox="1">
            <a:spLocks noGrp="1"/>
          </p:cNvSpPr>
          <p:nvPr>
            <p:ph type="title"/>
          </p:nvPr>
        </p:nvSpPr>
        <p:spPr>
          <a:prstGeom prst="rect">
            <a:avLst/>
          </a:prstGeom>
        </p:spPr>
        <p:txBody>
          <a:bodyPr/>
          <a:lstStyle/>
          <a:p>
            <a:r>
              <a:t>At what London location is this tree being installed?</a:t>
            </a:r>
          </a:p>
          <a:p>
            <a:r>
              <a:t>a. Trafalgar Square</a:t>
            </a:r>
          </a:p>
          <a:p>
            <a:r>
              <a:t>b. Piccadilly Circus</a:t>
            </a:r>
          </a:p>
          <a:p>
            <a:r>
              <a:t>c. Greenwich Park</a:t>
            </a:r>
          </a:p>
        </p:txBody>
      </p:sp>
      <p:sp>
        <p:nvSpPr>
          <p:cNvPr id="303" name="a. Trafalgar Square - A tree has been gifted to the UK each year since 1947 by the people of Norway as a token of gratitude for Britain's support during World War 2. It is simply adorned with strings of white lights in keeping with Norwegian tradition an"/>
          <p:cNvSpPr txBox="1">
            <a:spLocks noGrp="1"/>
          </p:cNvSpPr>
          <p:nvPr>
            <p:ph type="body" sz="half" idx="1"/>
          </p:nvPr>
        </p:nvSpPr>
        <p:spPr>
          <a:prstGeom prst="rect">
            <a:avLst/>
          </a:prstGeom>
        </p:spPr>
        <p:txBody>
          <a:bodyPr/>
          <a:lstStyle>
            <a:lvl1pPr defTabSz="566674">
              <a:spcBef>
                <a:spcPts val="3600"/>
              </a:spcBef>
              <a:defRPr sz="2910"/>
            </a:lvl1pPr>
          </a:lstStyle>
          <a:p>
            <a:r>
              <a:t>a. Trafalgar Square - A tree has been gifted to the UK each year since 1947 by the people of Norway as a token of gratitude for Britain's support during World War 2. It is simply adorned with strings of white lights in keeping with Norwegian tradition and stands to represent friendship and hope for future generations.</a:t>
            </a:r>
          </a:p>
        </p:txBody>
      </p:sp>
      <p:sp>
        <p:nvSpPr>
          <p:cNvPr id="304" name="8"/>
          <p:cNvSpPr>
            <a:spLocks noGrp="1"/>
          </p:cNvSpPr>
          <p:nvPr>
            <p:ph type="body" idx="22"/>
          </p:nvPr>
        </p:nvSpPr>
        <p:spPr>
          <a:prstGeom prst="rect">
            <a:avLst/>
          </a:prstGeom>
        </p:spPr>
        <p:txBody>
          <a:bodyPr/>
          <a:lstStyle/>
          <a:p>
            <a:r>
              <a:t>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Which country recently became the first African football team to reach the semifinals of a World Cup?  a. Egypt    b. Tunisia   c. Morocco"/>
          <p:cNvSpPr txBox="1">
            <a:spLocks noGrp="1"/>
          </p:cNvSpPr>
          <p:nvPr>
            <p:ph type="title"/>
          </p:nvPr>
        </p:nvSpPr>
        <p:spPr>
          <a:prstGeom prst="rect">
            <a:avLst/>
          </a:prstGeom>
        </p:spPr>
        <p:txBody>
          <a:bodyPr/>
          <a:lstStyle/>
          <a:p>
            <a:r>
              <a:t>Which country recently became the first African football team to reach the semifinals of a World Cup? </a:t>
            </a:r>
            <a:br/>
            <a:r>
              <a:t>a. Egypt   </a:t>
            </a:r>
            <a:br/>
            <a:r>
              <a:t>b. Tunisia  </a:t>
            </a:r>
            <a:br/>
            <a:r>
              <a:t>c. Morocco</a:t>
            </a:r>
          </a:p>
        </p:txBody>
      </p:sp>
      <p:sp>
        <p:nvSpPr>
          <p:cNvPr id="307" name="c. Morocco - The north African nation has beaten some of the heavy weights of world football to reach the semifinal including, Belgium, Spain and Portugal."/>
          <p:cNvSpPr txBox="1">
            <a:spLocks noGrp="1"/>
          </p:cNvSpPr>
          <p:nvPr>
            <p:ph type="body" sz="half" idx="1"/>
          </p:nvPr>
        </p:nvSpPr>
        <p:spPr>
          <a:prstGeom prst="rect">
            <a:avLst/>
          </a:prstGeom>
        </p:spPr>
        <p:txBody>
          <a:bodyPr/>
          <a:lstStyle/>
          <a:p>
            <a:r>
              <a:t>c. Morocco - The north African nation has beaten some of the heavy weights of world football to reach the semifinal including, Belgium, Spain and Portugal.</a:t>
            </a:r>
          </a:p>
        </p:txBody>
      </p:sp>
      <p:sp>
        <p:nvSpPr>
          <p:cNvPr id="308" name="9"/>
          <p:cNvSpPr>
            <a:spLocks noGrp="1"/>
          </p:cNvSpPr>
          <p:nvPr>
            <p:ph type="body" idx="21"/>
          </p:nvPr>
        </p:nvSpPr>
        <p:spPr>
          <a:prstGeom prst="rect">
            <a:avLst/>
          </a:prstGeom>
        </p:spPr>
        <p:txBody>
          <a:bodyPr/>
          <a:lstStyle/>
          <a:p>
            <a:r>
              <a:t>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Wrexham recently held events to celebrate its new status as a city. In which part of the United Kingdom is Wrexham located?   a. Wales    b. Scotland    c. Northern Ireland"/>
          <p:cNvSpPr txBox="1">
            <a:spLocks noGrp="1"/>
          </p:cNvSpPr>
          <p:nvPr>
            <p:ph type="title"/>
          </p:nvPr>
        </p:nvSpPr>
        <p:spPr>
          <a:prstGeom prst="rect">
            <a:avLst/>
          </a:prstGeom>
        </p:spPr>
        <p:txBody>
          <a:bodyPr>
            <a:normAutofit fontScale="90000"/>
          </a:bodyPr>
          <a:lstStyle/>
          <a:p>
            <a:pPr defTabSz="566674">
              <a:defRPr sz="2910"/>
            </a:pPr>
            <a:r>
              <a:t>Wrexham recently held events to celebrate its new status as a city. In which part of the United Kingdom is Wrexham located?  </a:t>
            </a:r>
            <a:br/>
            <a:r>
              <a:t>a. Wales   </a:t>
            </a:r>
            <a:br/>
            <a:r>
              <a:t>b. Scotland   </a:t>
            </a:r>
            <a:br/>
            <a:r>
              <a:t>c. Northern Ireland</a:t>
            </a:r>
          </a:p>
        </p:txBody>
      </p:sp>
      <p:sp>
        <p:nvSpPr>
          <p:cNvPr id="311" name="a. Wales  - It was one of eight places around the UK granted city status this summer as part of the Queen's Platinum Jubilee. The city of around 65,000 residents is now Wales' seventh city, joining Bangor, Cardiff, Newport, St Davids, St Asaph and Swanse"/>
          <p:cNvSpPr txBox="1">
            <a:spLocks noGrp="1"/>
          </p:cNvSpPr>
          <p:nvPr>
            <p:ph type="body" sz="half" idx="1"/>
          </p:nvPr>
        </p:nvSpPr>
        <p:spPr>
          <a:prstGeom prst="rect">
            <a:avLst/>
          </a:prstGeom>
        </p:spPr>
        <p:txBody>
          <a:bodyPr/>
          <a:lstStyle/>
          <a:p>
            <a:r>
              <a:t>a. Wales  - It was one of eight places around the UK granted city status this summer as part of the Queen's Platinum Jubilee. The city of around 65,000 residents is now Wales' seventh city, joining Bangor, Cardiff, Newport, St Davids, St Asaph and Swansea.</a:t>
            </a:r>
          </a:p>
        </p:txBody>
      </p:sp>
      <p:sp>
        <p:nvSpPr>
          <p:cNvPr id="312" name="10"/>
          <p:cNvSpPr>
            <a:spLocks noGrp="1"/>
          </p:cNvSpPr>
          <p:nvPr>
            <p:ph type="body" idx="21"/>
          </p:nvPr>
        </p:nvSpPr>
        <p:spPr>
          <a:prstGeom prst="rect">
            <a:avLst/>
          </a:prstGeom>
        </p:spPr>
        <p:txBody>
          <a:bodyPr/>
          <a:lstStyle/>
          <a:p>
            <a:r>
              <a:t>10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1"/>
                                        </p:tgtEl>
                                        <p:attrNameLst>
                                          <p:attrName>style.visibility</p:attrName>
                                        </p:attrNameLst>
                                      </p:cBhvr>
                                      <p:to>
                                        <p:strVal val="visible"/>
                                      </p:to>
                                    </p:set>
                                    <p:animEffect transition="in" filter="fade">
                                      <p:cBhvr>
                                        <p:cTn id="7" dur="10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Which famous singer has just been diagnosed with a very rare condition called stiff person syndrome?   a. Mariah Carey  b. Celine Dion    c. Gwen Stefani"/>
          <p:cNvSpPr txBox="1">
            <a:spLocks noGrp="1"/>
          </p:cNvSpPr>
          <p:nvPr>
            <p:ph type="title"/>
          </p:nvPr>
        </p:nvSpPr>
        <p:spPr>
          <a:prstGeom prst="rect">
            <a:avLst/>
          </a:prstGeom>
        </p:spPr>
        <p:txBody>
          <a:bodyPr/>
          <a:lstStyle/>
          <a:p>
            <a:r>
              <a:t>Which famous singer has just been diagnosed with a very rare condition called stiff person syndrome?  </a:t>
            </a:r>
            <a:br/>
            <a:r>
              <a:t>a. Mariah Carey </a:t>
            </a:r>
            <a:br/>
            <a:r>
              <a:t>b. Celine Dion   </a:t>
            </a:r>
            <a:br/>
            <a:r>
              <a:t>c. Gwen Stefani</a:t>
            </a:r>
          </a:p>
        </p:txBody>
      </p:sp>
      <p:sp>
        <p:nvSpPr>
          <p:cNvPr id="315" name="b. Celine Dion - The Canadian singer is one of the highest-selling artists of all time. She has had to postpone several European tour dates in light of the diagnosis. The syndrome is incurable and causes sufferers’ muscles to uncontrollably seize up. It "/>
          <p:cNvSpPr txBox="1">
            <a:spLocks noGrp="1"/>
          </p:cNvSpPr>
          <p:nvPr>
            <p:ph type="body" sz="half" idx="1"/>
          </p:nvPr>
        </p:nvSpPr>
        <p:spPr>
          <a:prstGeom prst="rect">
            <a:avLst/>
          </a:prstGeom>
        </p:spPr>
        <p:txBody>
          <a:bodyPr/>
          <a:lstStyle/>
          <a:p>
            <a:r>
              <a:t>b. Celine Dion - The Canadian singer is one of the highest-selling artists of all time. She has had to postpone several European tour dates in light of the diagnosis. The syndrome is incurable and causes sufferers’ muscles to uncontrollably seize up. It affects 1 in a million people. </a:t>
            </a:r>
          </a:p>
        </p:txBody>
      </p:sp>
      <p:sp>
        <p:nvSpPr>
          <p:cNvPr id="316" name="11"/>
          <p:cNvSpPr>
            <a:spLocks noGrp="1"/>
          </p:cNvSpPr>
          <p:nvPr>
            <p:ph type="body" idx="21"/>
          </p:nvPr>
        </p:nvSpPr>
        <p:spPr>
          <a:prstGeom prst="rect">
            <a:avLst/>
          </a:prstGeom>
        </p:spPr>
        <p:txBody>
          <a:bodyPr/>
          <a:lstStyle/>
          <a:p>
            <a:r>
              <a:t>11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 name="Singapore_Skyline_2019-10.jpeg" descr="Singapore_Skyline_2019-10.jpeg"/>
          <p:cNvPicPr>
            <a:picLocks noGrp="1" noChangeAspect="1"/>
          </p:cNvPicPr>
          <p:nvPr>
            <p:ph type="pic" idx="21"/>
          </p:nvPr>
        </p:nvPicPr>
        <p:blipFill>
          <a:blip r:embed="rId2">
            <a:extLst/>
          </a:blip>
          <a:srcRect l="11410" r="11410"/>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19" name="What is the name of this city that has just been ranked as the world's first-equal most expensive to live in?…"/>
          <p:cNvSpPr txBox="1">
            <a:spLocks noGrp="1"/>
          </p:cNvSpPr>
          <p:nvPr>
            <p:ph type="title"/>
          </p:nvPr>
        </p:nvSpPr>
        <p:spPr>
          <a:prstGeom prst="rect">
            <a:avLst/>
          </a:prstGeom>
        </p:spPr>
        <p:txBody>
          <a:bodyPr/>
          <a:lstStyle/>
          <a:p>
            <a:r>
              <a:t>What is the name of this city that has just been ranked as the world's first-equal most expensive to live in?</a:t>
            </a:r>
          </a:p>
          <a:p>
            <a:r>
              <a:t>a. Mumbai   b. Singapore   c. Hong Kong</a:t>
            </a:r>
          </a:p>
        </p:txBody>
      </p:sp>
      <p:sp>
        <p:nvSpPr>
          <p:cNvPr id="320" name="b. Singapore - The world's most expensive cities are jointly New York and Singapore, according to the annual Economist Intelligence Unit survey. The Merlion is an icon of the Southeast Asian island nation. It is depicted as a mythical creature with the h"/>
          <p:cNvSpPr txBox="1">
            <a:spLocks noGrp="1"/>
          </p:cNvSpPr>
          <p:nvPr>
            <p:ph type="body" sz="half" idx="1"/>
          </p:nvPr>
        </p:nvSpPr>
        <p:spPr>
          <a:prstGeom prst="rect">
            <a:avLst/>
          </a:prstGeom>
        </p:spPr>
        <p:txBody>
          <a:bodyPr/>
          <a:lstStyle/>
          <a:p>
            <a:r>
              <a:t>b. Singapore - The world's most expensive cities are jointly New York and Singapore, according to the annual Economist Intelligence Unit survey. The Merlion is an icon of the Southeast Asian island nation. It is depicted as a mythical creature with the head of a lion and the body of a fish.</a:t>
            </a:r>
          </a:p>
        </p:txBody>
      </p:sp>
      <p:sp>
        <p:nvSpPr>
          <p:cNvPr id="321" name="12"/>
          <p:cNvSpPr>
            <a:spLocks noGrp="1"/>
          </p:cNvSpPr>
          <p:nvPr>
            <p:ph type="body" idx="22"/>
          </p:nvPr>
        </p:nvSpPr>
        <p:spPr>
          <a:prstGeom prst="rect">
            <a:avLst/>
          </a:prstGeom>
        </p:spPr>
        <p:txBody>
          <a:bodyPr/>
          <a:lstStyle/>
          <a:p>
            <a:r>
              <a:t>12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Which of these European cities is closest to London?  a. Amsterdam, Netherlands   b. Dublin, Ireland    c. Edinburgh, United Kingdom"/>
          <p:cNvSpPr txBox="1">
            <a:spLocks noGrp="1"/>
          </p:cNvSpPr>
          <p:nvPr>
            <p:ph type="title"/>
          </p:nvPr>
        </p:nvSpPr>
        <p:spPr>
          <a:prstGeom prst="rect">
            <a:avLst/>
          </a:prstGeom>
        </p:spPr>
        <p:txBody>
          <a:bodyPr/>
          <a:lstStyle/>
          <a:p>
            <a:r>
              <a:t>Which of these European cities is closest to London? </a:t>
            </a:r>
            <a:br/>
            <a:r>
              <a:t>a. Amsterdam, Netherlands  </a:t>
            </a:r>
            <a:br/>
            <a:r>
              <a:t>b. Dublin, Ireland   </a:t>
            </a:r>
            <a:br/>
            <a:r>
              <a:t>c. Edinburgh, United Kingdom</a:t>
            </a:r>
          </a:p>
        </p:txBody>
      </p:sp>
      <p:sp>
        <p:nvSpPr>
          <p:cNvPr id="324" name="a. Amsterdam, Netherlands - At 358km (222 miles), Amsterdam is closest, while Dublin is second-closest (463km), and Scotland is the furtherest of the three (534km)."/>
          <p:cNvSpPr txBox="1">
            <a:spLocks noGrp="1"/>
          </p:cNvSpPr>
          <p:nvPr>
            <p:ph type="body" sz="half" idx="1"/>
          </p:nvPr>
        </p:nvSpPr>
        <p:spPr>
          <a:prstGeom prst="rect">
            <a:avLst/>
          </a:prstGeom>
        </p:spPr>
        <p:txBody>
          <a:bodyPr/>
          <a:lstStyle/>
          <a:p>
            <a:r>
              <a:t>a. Amsterdam, Netherlands - At 358km (222 miles), Amsterdam is closest, while Dublin is second-closest (463km), and Scotland is the furtherest of the three (534km).</a:t>
            </a:r>
          </a:p>
        </p:txBody>
      </p:sp>
      <p:sp>
        <p:nvSpPr>
          <p:cNvPr id="325" name="13"/>
          <p:cNvSpPr>
            <a:spLocks noGrp="1"/>
          </p:cNvSpPr>
          <p:nvPr>
            <p:ph type="body" idx="21"/>
          </p:nvPr>
        </p:nvSpPr>
        <p:spPr>
          <a:prstGeom prst="rect">
            <a:avLst/>
          </a:prstGeom>
        </p:spPr>
        <p:txBody>
          <a:bodyPr/>
          <a:lstStyle/>
          <a:p>
            <a:r>
              <a:t>13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24"/>
                                        </p:tgtEl>
                                        <p:attrNameLst>
                                          <p:attrName>style.visibility</p:attrName>
                                        </p:attrNameLst>
                                      </p:cBhvr>
                                      <p:to>
                                        <p:strVal val="visible"/>
                                      </p:to>
                                    </p:set>
                                    <p:animEffect transition="in" filter="fade">
                                      <p:cBhvr>
                                        <p:cTn id="7"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On which streaming platform have Harry and Meghan released their controversial documentary?   a. Disney+   b. Netflix    c. Amazon Prime Video"/>
          <p:cNvSpPr txBox="1">
            <a:spLocks noGrp="1"/>
          </p:cNvSpPr>
          <p:nvPr>
            <p:ph type="title"/>
          </p:nvPr>
        </p:nvSpPr>
        <p:spPr>
          <a:prstGeom prst="rect">
            <a:avLst/>
          </a:prstGeom>
        </p:spPr>
        <p:txBody>
          <a:bodyPr/>
          <a:lstStyle/>
          <a:p>
            <a:r>
              <a:t>On which streaming platform have Harry and Meghan released their controversial documentary?  </a:t>
            </a:r>
            <a:br/>
            <a:r>
              <a:t>a. Disney+  </a:t>
            </a:r>
            <a:br/>
            <a:r>
              <a:t>b. Netflix   </a:t>
            </a:r>
            <a:br/>
            <a:r>
              <a:t>c. Amazon Prime Video </a:t>
            </a:r>
          </a:p>
        </p:txBody>
      </p:sp>
      <p:sp>
        <p:nvSpPr>
          <p:cNvPr id="328" name="b. Netflix - The first three episodes of the six-part bombshell series, titled Harry &amp; Meghan, were released last week. In the documentary, the couple talk about life in the Royal Family, press intrusion and racism."/>
          <p:cNvSpPr txBox="1">
            <a:spLocks noGrp="1"/>
          </p:cNvSpPr>
          <p:nvPr>
            <p:ph type="body" sz="half" idx="1"/>
          </p:nvPr>
        </p:nvSpPr>
        <p:spPr>
          <a:prstGeom prst="rect">
            <a:avLst/>
          </a:prstGeom>
        </p:spPr>
        <p:txBody>
          <a:bodyPr/>
          <a:lstStyle/>
          <a:p>
            <a:r>
              <a:t>b. Netflix - The first three episodes of the six-part bombshell series, titled Harry &amp; Meghan, were released last week. In the documentary, the couple talk about life in the Royal Family, press intrusion and racism.</a:t>
            </a:r>
          </a:p>
        </p:txBody>
      </p:sp>
      <p:sp>
        <p:nvSpPr>
          <p:cNvPr id="329" name="14"/>
          <p:cNvSpPr>
            <a:spLocks noGrp="1"/>
          </p:cNvSpPr>
          <p:nvPr>
            <p:ph type="body" idx="21"/>
          </p:nvPr>
        </p:nvSpPr>
        <p:spPr>
          <a:prstGeom prst="rect">
            <a:avLst/>
          </a:prstGeom>
        </p:spPr>
        <p:txBody>
          <a:bodyPr/>
          <a:lstStyle/>
          <a:p>
            <a:r>
              <a:t>14</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Who won an extremely large Euromillions prize of €143 million last week?  a. A lighthouse keeper from Norway   b. A small village in Belgium    c. A group of school teachers from Germany"/>
          <p:cNvSpPr txBox="1">
            <a:spLocks noGrp="1"/>
          </p:cNvSpPr>
          <p:nvPr>
            <p:ph type="title"/>
          </p:nvPr>
        </p:nvSpPr>
        <p:spPr>
          <a:prstGeom prst="rect">
            <a:avLst/>
          </a:prstGeom>
        </p:spPr>
        <p:txBody>
          <a:bodyPr/>
          <a:lstStyle/>
          <a:p>
            <a:r>
              <a:t>Who won an extremely large Euromillions prize of €143 million last week? </a:t>
            </a:r>
            <a:br/>
            <a:r>
              <a:t>a. A lighthouse keeper from Norway  </a:t>
            </a:r>
            <a:br/>
            <a:r>
              <a:t>b. A small village in Belgium   </a:t>
            </a:r>
            <a:br/>
            <a:r>
              <a:t>c. A group of school teachers from Germany</a:t>
            </a:r>
          </a:p>
        </p:txBody>
      </p:sp>
      <p:sp>
        <p:nvSpPr>
          <p:cNvPr id="332" name="b. A small village in Belgium - The winners are a group of 165 people from the village of Olmen in the northern province of Antwerp. Each member of the group will keep about €870,000 each."/>
          <p:cNvSpPr txBox="1">
            <a:spLocks noGrp="1"/>
          </p:cNvSpPr>
          <p:nvPr>
            <p:ph type="body" sz="half" idx="1"/>
          </p:nvPr>
        </p:nvSpPr>
        <p:spPr>
          <a:prstGeom prst="rect">
            <a:avLst/>
          </a:prstGeom>
        </p:spPr>
        <p:txBody>
          <a:bodyPr/>
          <a:lstStyle/>
          <a:p>
            <a:r>
              <a:t>b. A small village in Belgium - The winners are a group of 165 people from the village of Olmen in the northern province of Antwerp. Each member of the group will keep about €870,000 each.</a:t>
            </a:r>
          </a:p>
        </p:txBody>
      </p:sp>
      <p:sp>
        <p:nvSpPr>
          <p:cNvPr id="333" name="15"/>
          <p:cNvSpPr>
            <a:spLocks noGrp="1"/>
          </p:cNvSpPr>
          <p:nvPr>
            <p:ph type="body" idx="21"/>
          </p:nvPr>
        </p:nvSpPr>
        <p:spPr>
          <a:prstGeom prst="rect">
            <a:avLst/>
          </a:prstGeom>
        </p:spPr>
        <p:txBody>
          <a:bodyPr/>
          <a:lstStyle/>
          <a:p>
            <a:r>
              <a:t>15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flag-senegal-L.jpg" descr="flag-senegal-L.jpg"/>
          <p:cNvPicPr>
            <a:picLocks noGrp="1" noChangeAspect="1"/>
          </p:cNvPicPr>
          <p:nvPr>
            <p:ph type="pic" idx="21"/>
          </p:nvPr>
        </p:nvPicPr>
        <p:blipFill>
          <a:blip r:embed="rId2">
            <a:extLst/>
          </a:blip>
          <a:srcRect l="15719" r="15719"/>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36" name="Which African country has this flag and played in the football World Cup?…"/>
          <p:cNvSpPr txBox="1">
            <a:spLocks noGrp="1"/>
          </p:cNvSpPr>
          <p:nvPr>
            <p:ph type="title"/>
          </p:nvPr>
        </p:nvSpPr>
        <p:spPr>
          <a:prstGeom prst="rect">
            <a:avLst/>
          </a:prstGeom>
        </p:spPr>
        <p:txBody>
          <a:bodyPr/>
          <a:lstStyle/>
          <a:p>
            <a:r>
              <a:t>Which African country has this flag and played in the football World Cup?</a:t>
            </a:r>
          </a:p>
          <a:p>
            <a:r>
              <a:t>a. Senegal   b. Ghana    c. Cameroon</a:t>
            </a:r>
          </a:p>
        </p:txBody>
      </p:sp>
      <p:sp>
        <p:nvSpPr>
          <p:cNvPr id="337" name="a. Senegal - England defeated Senegal 3-0 in the Round of 16 at the 2022 Qatar World Cup."/>
          <p:cNvSpPr txBox="1">
            <a:spLocks noGrp="1"/>
          </p:cNvSpPr>
          <p:nvPr>
            <p:ph type="body" sz="half" idx="1"/>
          </p:nvPr>
        </p:nvSpPr>
        <p:spPr>
          <a:prstGeom prst="rect">
            <a:avLst/>
          </a:prstGeom>
        </p:spPr>
        <p:txBody>
          <a:bodyPr/>
          <a:lstStyle/>
          <a:p>
            <a:r>
              <a:t>a. Senegal - England defeated Senegal 3-0 in the Round of 16 at the 2022 Qatar World Cup.</a:t>
            </a:r>
          </a:p>
        </p:txBody>
      </p:sp>
      <p:sp>
        <p:nvSpPr>
          <p:cNvPr id="338" name="16"/>
          <p:cNvSpPr>
            <a:spLocks noGrp="1"/>
          </p:cNvSpPr>
          <p:nvPr>
            <p:ph type="body" idx="22"/>
          </p:nvPr>
        </p:nvSpPr>
        <p:spPr>
          <a:prstGeom prst="rect">
            <a:avLst/>
          </a:prstGeom>
        </p:spPr>
        <p:txBody>
          <a:bodyPr/>
          <a:lstStyle/>
          <a:p>
            <a:r>
              <a:t>16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Which part of the United Kingdom has been offered a devolution deal handing it more power to manage local issues?   a. Cornwall   b. Norfolk   c. The Isle of Skye"/>
          <p:cNvSpPr txBox="1">
            <a:spLocks noGrp="1"/>
          </p:cNvSpPr>
          <p:nvPr>
            <p:ph type="title"/>
          </p:nvPr>
        </p:nvSpPr>
        <p:spPr>
          <a:prstGeom prst="rect">
            <a:avLst/>
          </a:prstGeom>
        </p:spPr>
        <p:txBody>
          <a:bodyPr>
            <a:normAutofit fontScale="90000"/>
          </a:bodyPr>
          <a:lstStyle/>
          <a:p>
            <a:pPr defTabSz="566674">
              <a:defRPr sz="2910"/>
            </a:pPr>
            <a:r>
              <a:t>Which part of the United Kingdom has been offered a devolution deal handing it more power to manage local issues?  </a:t>
            </a:r>
            <a:br/>
            <a:r>
              <a:t>a. Cornwall  </a:t>
            </a:r>
            <a:br/>
            <a:r>
              <a:t>b. Norfolk  </a:t>
            </a:r>
            <a:br/>
            <a:r>
              <a:t>c. The Isle of Skye</a:t>
            </a:r>
          </a:p>
        </p:txBody>
      </p:sp>
      <p:sp>
        <p:nvSpPr>
          <p:cNvPr id="341" name="a. Cornwall - The devolution deal includes greater influence to tackle challenges of second homes, control over the adult education budget and support to build affordable homes on brownfield sites. The government has insisted a locally elected mayor, who"/>
          <p:cNvSpPr txBox="1">
            <a:spLocks noGrp="1"/>
          </p:cNvSpPr>
          <p:nvPr>
            <p:ph type="body" sz="half" idx="1"/>
          </p:nvPr>
        </p:nvSpPr>
        <p:spPr>
          <a:prstGeom prst="rect">
            <a:avLst/>
          </a:prstGeom>
        </p:spPr>
        <p:txBody>
          <a:bodyPr/>
          <a:lstStyle>
            <a:lvl1pPr defTabSz="572516">
              <a:spcBef>
                <a:spcPts val="3700"/>
              </a:spcBef>
              <a:defRPr sz="2940"/>
            </a:lvl1pPr>
          </a:lstStyle>
          <a:p>
            <a:r>
              <a:t>a. Cornwall - The devolution deal includes greater influence to tackle challenges of second homes, control over the adult education budget and support to build affordable homes on brownfield sites. The government has insisted a locally elected mayor, who would lead Cornwall Council, is a necessary requirement for the deal to go ahead. This has prompted protests by some locals. </a:t>
            </a:r>
          </a:p>
        </p:txBody>
      </p:sp>
      <p:sp>
        <p:nvSpPr>
          <p:cNvPr id="342" name="17"/>
          <p:cNvSpPr>
            <a:spLocks noGrp="1"/>
          </p:cNvSpPr>
          <p:nvPr>
            <p:ph type="body" idx="21"/>
          </p:nvPr>
        </p:nvSpPr>
        <p:spPr>
          <a:prstGeom prst="rect">
            <a:avLst/>
          </a:prstGeom>
        </p:spPr>
        <p:txBody>
          <a:bodyPr/>
          <a:lstStyle/>
          <a:p>
            <a:r>
              <a:t>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70"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71" name="3"/>
          <p:cNvSpPr>
            <a:spLocks noGrp="1"/>
          </p:cNvSpPr>
          <p:nvPr>
            <p:ph type="body" idx="21"/>
          </p:nvPr>
        </p:nvSpPr>
        <p:spPr>
          <a:prstGeom prst="rect">
            <a:avLst/>
          </a:prstGeom>
        </p:spPr>
        <p:txBody>
          <a:bodyPr/>
          <a:lstStyle/>
          <a:p>
            <a:r>
              <a:t>3</a:t>
            </a:r>
          </a:p>
        </p:txBody>
      </p:sp>
      <p:sp>
        <p:nvSpPr>
          <p:cNvPr id="172" name="Unfortunately, England lost their quarterfinal match against France at the football World Cup. In what year did England manage to claim the trophy?"/>
          <p:cNvSpPr txBox="1">
            <a:spLocks noGrp="1"/>
          </p:cNvSpPr>
          <p:nvPr>
            <p:ph type="title"/>
          </p:nvPr>
        </p:nvSpPr>
        <p:spPr>
          <a:prstGeom prst="rect">
            <a:avLst/>
          </a:prstGeom>
        </p:spPr>
        <p:txBody>
          <a:bodyPr/>
          <a:lstStyle/>
          <a:p>
            <a:r>
              <a:t>Unfortunately, England lost their quarterfinal match against France at the football World Cup. In what year did England manage to claim the trophy? </a:t>
            </a:r>
          </a:p>
        </p:txBody>
      </p:sp>
      <p:sp>
        <p:nvSpPr>
          <p:cNvPr id="173" name="a. 1954   b. 1966   c. 1986"/>
          <p:cNvSpPr txBox="1">
            <a:spLocks noGrp="1"/>
          </p:cNvSpPr>
          <p:nvPr>
            <p:ph type="body" sz="half" idx="1"/>
          </p:nvPr>
        </p:nvSpPr>
        <p:spPr>
          <a:prstGeom prst="rect">
            <a:avLst/>
          </a:prstGeom>
        </p:spPr>
        <p:txBody>
          <a:bodyPr/>
          <a:lstStyle/>
          <a:p>
            <a:r>
              <a:t>a. 1954  </a:t>
            </a:r>
            <a:br/>
            <a:r>
              <a:t>b. 1966  </a:t>
            </a:r>
            <a:br/>
            <a:r>
              <a:t>c. 1986</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Which planet is the fifth-closest to the Sun? a. Mars   b. Jupiter   c. Saturn"/>
          <p:cNvSpPr txBox="1">
            <a:spLocks noGrp="1"/>
          </p:cNvSpPr>
          <p:nvPr>
            <p:ph type="title"/>
          </p:nvPr>
        </p:nvSpPr>
        <p:spPr>
          <a:prstGeom prst="rect">
            <a:avLst/>
          </a:prstGeom>
        </p:spPr>
        <p:txBody>
          <a:bodyPr/>
          <a:lstStyle/>
          <a:p>
            <a:r>
              <a:t>Which planet is the fifth-closest to the Sun?</a:t>
            </a:r>
            <a:br/>
            <a:r>
              <a:t>a. Mars  </a:t>
            </a:r>
            <a:br/>
            <a:r>
              <a:t>b. Jupiter  </a:t>
            </a:r>
            <a:br/>
            <a:r>
              <a:t>c. Saturn</a:t>
            </a:r>
          </a:p>
        </p:txBody>
      </p:sp>
      <p:sp>
        <p:nvSpPr>
          <p:cNvPr id="345" name="b. Jupiter - The inner planets (in order) are Mercury, Venus, Earth and Mars. The Outer planets are Jupiter, Saturn, Neptune, Uranus. An asteroid belt lies between the inner and outer planets."/>
          <p:cNvSpPr txBox="1">
            <a:spLocks noGrp="1"/>
          </p:cNvSpPr>
          <p:nvPr>
            <p:ph type="body" sz="half" idx="1"/>
          </p:nvPr>
        </p:nvSpPr>
        <p:spPr>
          <a:prstGeom prst="rect">
            <a:avLst/>
          </a:prstGeom>
        </p:spPr>
        <p:txBody>
          <a:bodyPr/>
          <a:lstStyle/>
          <a:p>
            <a:r>
              <a:t>b. Jupiter - The inner planets (in order) are Mercury, Venus, Earth and Mars. The Outer planets are Jupiter, Saturn, Neptune, Uranus. An asteroid belt lies between the inner and outer planets.</a:t>
            </a:r>
          </a:p>
        </p:txBody>
      </p:sp>
      <p:sp>
        <p:nvSpPr>
          <p:cNvPr id="346" name="18"/>
          <p:cNvSpPr>
            <a:spLocks noGrp="1"/>
          </p:cNvSpPr>
          <p:nvPr>
            <p:ph type="body" idx="21"/>
          </p:nvPr>
        </p:nvSpPr>
        <p:spPr>
          <a:prstGeom prst="rect">
            <a:avLst/>
          </a:prstGeom>
        </p:spPr>
        <p:txBody>
          <a:bodyPr/>
          <a:lstStyle/>
          <a:p>
            <a:r>
              <a:t>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45"/>
                                        </p:tgtEl>
                                        <p:attrNameLst>
                                          <p:attrName>style.visibility</p:attrName>
                                        </p:attrNameLst>
                                      </p:cBhvr>
                                      <p:to>
                                        <p:strVal val="visible"/>
                                      </p:to>
                                    </p:set>
                                    <p:animEffect transition="in" filter="fade">
                                      <p:cBhvr>
                                        <p:cTn id="7"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rue or false, South Korea has a different system for measuring people's age than other countries?"/>
          <p:cNvSpPr txBox="1">
            <a:spLocks noGrp="1"/>
          </p:cNvSpPr>
          <p:nvPr>
            <p:ph type="title"/>
          </p:nvPr>
        </p:nvSpPr>
        <p:spPr>
          <a:prstGeom prst="rect">
            <a:avLst/>
          </a:prstGeom>
        </p:spPr>
        <p:txBody>
          <a:bodyPr/>
          <a:lstStyle/>
          <a:p>
            <a:r>
              <a:t>True or false, South Korea has a different system for measuring people's age than other countries?</a:t>
            </a:r>
          </a:p>
        </p:txBody>
      </p:sp>
      <p:sp>
        <p:nvSpPr>
          <p:cNvPr id="349" name="True - However, their parliament has recently passed a law to scrap the two traditional methods of counting age from June 2023. It's an effort to reduce confusion by adopting the same system used in the rest of the world. Currently, the most widely used "/>
          <p:cNvSpPr txBox="1">
            <a:spLocks noGrp="1"/>
          </p:cNvSpPr>
          <p:nvPr>
            <p:ph type="body" sz="half" idx="1"/>
          </p:nvPr>
        </p:nvSpPr>
        <p:spPr>
          <a:prstGeom prst="rect">
            <a:avLst/>
          </a:prstGeom>
        </p:spPr>
        <p:txBody>
          <a:bodyPr/>
          <a:lstStyle>
            <a:lvl1pPr defTabSz="479044">
              <a:spcBef>
                <a:spcPts val="3100"/>
              </a:spcBef>
              <a:defRPr sz="2460"/>
            </a:lvl1pPr>
          </a:lstStyle>
          <a:p>
            <a:r>
              <a:t>True - However, their parliament has recently passed a law to scrap the two traditional methods of counting age from June 2023. It's an effort to reduce confusion by adopting the same system used in the rest of the world. Currently, the most widely used calculation method in Korea is the so-called "Korean age system", in which a person is one year old at birth and then gains a year on the first day of each new year. In a separate method - the "counting age" - a person's age is calculated from zero at birth and a year is added on 1 January.</a:t>
            </a:r>
          </a:p>
        </p:txBody>
      </p:sp>
      <p:sp>
        <p:nvSpPr>
          <p:cNvPr id="350" name="19"/>
          <p:cNvSpPr>
            <a:spLocks noGrp="1"/>
          </p:cNvSpPr>
          <p:nvPr>
            <p:ph type="body" idx="21"/>
          </p:nvPr>
        </p:nvSpPr>
        <p:spPr>
          <a:prstGeom prst="rect">
            <a:avLst/>
          </a:prstGeom>
        </p:spPr>
        <p:txBody>
          <a:bodyPr/>
          <a:lstStyle/>
          <a:p>
            <a:r>
              <a:t>19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63146147_605.jpg" descr="63146147_605.jpg"/>
          <p:cNvPicPr>
            <a:picLocks noGrp="1" noChangeAspect="1"/>
          </p:cNvPicPr>
          <p:nvPr>
            <p:ph type="pic" idx="21"/>
          </p:nvPr>
        </p:nvPicPr>
        <p:blipFill>
          <a:blip r:embed="rId2">
            <a:extLst/>
          </a:blip>
          <a:srcRect l="14176" r="27977"/>
          <a:stretch>
            <a:fillRect/>
          </a:stretch>
        </p:blipFill>
        <p:spPr>
          <a:xfrm>
            <a:off x="808256" y="1409929"/>
            <a:ext cx="3149601" cy="3060701"/>
          </a:xfrm>
          <a:custGeom>
            <a:avLst/>
            <a:gdLst/>
            <a:ahLst/>
            <a:cxnLst>
              <a:cxn ang="0">
                <a:pos x="wd2" y="hd2"/>
              </a:cxn>
              <a:cxn ang="5400000">
                <a:pos x="wd2" y="hd2"/>
              </a:cxn>
              <a:cxn ang="10800000">
                <a:pos x="wd2" y="hd2"/>
              </a:cxn>
              <a:cxn ang="16200000">
                <a:pos x="wd2" y="hd2"/>
              </a:cxn>
            </a:cxnLst>
            <a:rect l="0" t="0" r="r" b="b"/>
            <a:pathLst>
              <a:path w="21600" h="21600" extrusionOk="0">
                <a:moveTo>
                  <a:pt x="5610" y="0"/>
                </a:moveTo>
                <a:cubicBezTo>
                  <a:pt x="2511" y="0"/>
                  <a:pt x="0" y="2584"/>
                  <a:pt x="0" y="5773"/>
                </a:cubicBezTo>
                <a:lnTo>
                  <a:pt x="0" y="15827"/>
                </a:lnTo>
                <a:cubicBezTo>
                  <a:pt x="0" y="19016"/>
                  <a:pt x="2511" y="21600"/>
                  <a:pt x="5610" y="21600"/>
                </a:cubicBezTo>
                <a:lnTo>
                  <a:pt x="15990" y="21600"/>
                </a:lnTo>
                <a:cubicBezTo>
                  <a:pt x="19089" y="21600"/>
                  <a:pt x="21600" y="19016"/>
                  <a:pt x="21600" y="15827"/>
                </a:cubicBezTo>
                <a:lnTo>
                  <a:pt x="21600" y="5773"/>
                </a:lnTo>
                <a:cubicBezTo>
                  <a:pt x="21600" y="2584"/>
                  <a:pt x="19089" y="0"/>
                  <a:pt x="15990" y="0"/>
                </a:cubicBezTo>
                <a:lnTo>
                  <a:pt x="5610" y="0"/>
                </a:lnTo>
                <a:close/>
              </a:path>
            </a:pathLst>
          </a:custGeom>
        </p:spPr>
      </p:pic>
      <p:sp>
        <p:nvSpPr>
          <p:cNvPr id="353" name="For which country does this man serve as Prime Minister?"/>
          <p:cNvSpPr txBox="1">
            <a:spLocks noGrp="1"/>
          </p:cNvSpPr>
          <p:nvPr>
            <p:ph type="title"/>
          </p:nvPr>
        </p:nvSpPr>
        <p:spPr>
          <a:prstGeom prst="rect">
            <a:avLst/>
          </a:prstGeom>
        </p:spPr>
        <p:txBody>
          <a:bodyPr/>
          <a:lstStyle/>
          <a:p>
            <a:r>
              <a:t>For which country does this man serve as Prime Minister?</a:t>
            </a:r>
          </a:p>
        </p:txBody>
      </p:sp>
      <p:sp>
        <p:nvSpPr>
          <p:cNvPr id="354" name="India - Narendra Modi has cemented his popularity in the world's largest democracy, after his BJP party dominated the recent Gujarat state assembly election."/>
          <p:cNvSpPr txBox="1">
            <a:spLocks noGrp="1"/>
          </p:cNvSpPr>
          <p:nvPr>
            <p:ph type="body" sz="half" idx="1"/>
          </p:nvPr>
        </p:nvSpPr>
        <p:spPr>
          <a:prstGeom prst="rect">
            <a:avLst/>
          </a:prstGeom>
        </p:spPr>
        <p:txBody>
          <a:bodyPr/>
          <a:lstStyle/>
          <a:p>
            <a:r>
              <a:t>India - Narendra Modi has cemented his popularity in the world's largest democracy, after his BJP party dominated the recent Gujarat state assembly election. </a:t>
            </a:r>
          </a:p>
        </p:txBody>
      </p:sp>
      <p:sp>
        <p:nvSpPr>
          <p:cNvPr id="355" name="20"/>
          <p:cNvSpPr>
            <a:spLocks noGrp="1"/>
          </p:cNvSpPr>
          <p:nvPr>
            <p:ph type="body" idx="22"/>
          </p:nvPr>
        </p:nvSpPr>
        <p:spPr>
          <a:prstGeom prst="rect">
            <a:avLst/>
          </a:prstGeom>
        </p:spPr>
        <p:txBody>
          <a:bodyPr/>
          <a:lstStyle/>
          <a:p>
            <a:r>
              <a:t>20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54"/>
                                        </p:tgtEl>
                                        <p:attrNameLst>
                                          <p:attrName>style.visibility</p:attrName>
                                        </p:attrNameLst>
                                      </p:cBhvr>
                                      <p:to>
                                        <p:strVal val="visible"/>
                                      </p:to>
                                    </p:set>
                                    <p:animEffect transition="in" filter="fade">
                                      <p:cBhvr>
                                        <p:cTn id="7" dur="10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The End"/>
          <p:cNvSpPr/>
          <p:nvPr/>
        </p:nvSpPr>
        <p:spPr>
          <a:xfrm>
            <a:off x="2921000" y="3892550"/>
            <a:ext cx="7150100" cy="1955800"/>
          </a:xfrm>
          <a:prstGeom prst="roundRect">
            <a:avLst>
              <a:gd name="adj" fmla="val 44366"/>
            </a:avLst>
          </a:prstGeom>
          <a:solidFill>
            <a:srgbClr val="0096FF"/>
          </a:solidFill>
          <a:ln w="127000">
            <a:solidFill>
              <a:srgbClr val="FFFFFF"/>
            </a:solidFill>
            <a:miter lim="400000"/>
          </a:ln>
          <a:effectLst>
            <a:outerShdw blurRad="127000" dist="127000" dir="2700000" rotWithShape="0">
              <a:srgbClr val="00000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lstStyle>
            <a:lvl1pPr>
              <a:defRPr sz="9600" b="1">
                <a:solidFill>
                  <a:srgbClr val="FFFFFF"/>
                </a:solidFill>
                <a:latin typeface="+mn-lt"/>
                <a:ea typeface="+mn-ea"/>
                <a:cs typeface="+mn-cs"/>
                <a:sym typeface="Trebuchet MS"/>
              </a:defRPr>
            </a:lvl1pPr>
          </a:lstStyle>
          <a:p>
            <a:r>
              <a:t>The End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pic>
        <p:nvPicPr>
          <p:cNvPr id="176" name="uk-free-range-turkey-farms-getty-580x362.jpg" descr="uk-free-range-turkey-farms-getty-580x362.jpg"/>
          <p:cNvPicPr>
            <a:picLocks noGrp="1" noChangeAspect="1"/>
          </p:cNvPicPr>
          <p:nvPr>
            <p:ph type="pic" idx="21"/>
          </p:nvPr>
        </p:nvPicPr>
        <p:blipFill>
          <a:blip r:embed="rId2">
            <a:extLst/>
          </a:blip>
          <a:srcRect t="1104" b="1104"/>
          <a:stretch>
            <a:fillRect/>
          </a:stretch>
        </p:blipFill>
        <p:spPr>
          <a:xfrm>
            <a:off x="1849656" y="3619728"/>
            <a:ext cx="9321801" cy="5689601"/>
          </a:xfrm>
          <a:custGeom>
            <a:avLst/>
            <a:gdLst/>
            <a:ahLst/>
            <a:cxnLst>
              <a:cxn ang="0">
                <a:pos x="wd2" y="hd2"/>
              </a:cxn>
              <a:cxn ang="5400000">
                <a:pos x="wd2" y="hd2"/>
              </a:cxn>
              <a:cxn ang="10800000">
                <a:pos x="wd2" y="hd2"/>
              </a:cxn>
              <a:cxn ang="16200000">
                <a:pos x="wd2" y="hd2"/>
              </a:cxn>
            </a:cxnLst>
            <a:rect l="0" t="0" r="r" b="b"/>
            <a:pathLst>
              <a:path w="21600" h="21600" extrusionOk="0">
                <a:moveTo>
                  <a:pt x="1895" y="0"/>
                </a:moveTo>
                <a:cubicBezTo>
                  <a:pt x="848" y="0"/>
                  <a:pt x="0" y="1390"/>
                  <a:pt x="0" y="3105"/>
                </a:cubicBezTo>
                <a:lnTo>
                  <a:pt x="0" y="18495"/>
                </a:lnTo>
                <a:cubicBezTo>
                  <a:pt x="0" y="20210"/>
                  <a:pt x="848" y="21600"/>
                  <a:pt x="1895" y="21600"/>
                </a:cubicBezTo>
                <a:lnTo>
                  <a:pt x="19705" y="21600"/>
                </a:lnTo>
                <a:cubicBezTo>
                  <a:pt x="20752" y="21600"/>
                  <a:pt x="21600" y="20210"/>
                  <a:pt x="21600" y="18495"/>
                </a:cubicBezTo>
                <a:lnTo>
                  <a:pt x="21600" y="3105"/>
                </a:lnTo>
                <a:cubicBezTo>
                  <a:pt x="21600" y="1390"/>
                  <a:pt x="20752" y="0"/>
                  <a:pt x="19705" y="0"/>
                </a:cubicBezTo>
                <a:lnTo>
                  <a:pt x="1895" y="0"/>
                </a:lnTo>
                <a:close/>
              </a:path>
            </a:pathLst>
          </a:custGeom>
        </p:spPr>
      </p:pic>
      <p:sp>
        <p:nvSpPr>
          <p:cNvPr id="177" name="What type of animal has been making headlines and is shown here?"/>
          <p:cNvSpPr txBox="1">
            <a:spLocks noGrp="1"/>
          </p:cNvSpPr>
          <p:nvPr>
            <p:ph type="title"/>
          </p:nvPr>
        </p:nvSpPr>
        <p:spPr>
          <a:prstGeom prst="rect">
            <a:avLst/>
          </a:prstGeom>
        </p:spPr>
        <p:txBody>
          <a:bodyPr/>
          <a:lstStyle/>
          <a:p>
            <a:r>
              <a:t>What type of animal has been making headlines and is shown here?</a:t>
            </a:r>
          </a:p>
        </p:txBody>
      </p:sp>
      <p:sp>
        <p:nvSpPr>
          <p:cNvPr id="178" name="4"/>
          <p:cNvSpPr>
            <a:spLocks noGrp="1"/>
          </p:cNvSpPr>
          <p:nvPr>
            <p:ph type="body" idx="22"/>
          </p:nvPr>
        </p:nvSpPr>
        <p:spPr>
          <a:prstGeom prst="rect">
            <a:avLst/>
          </a:prstGeom>
        </p:spPr>
        <p:txBody>
          <a:bodyPr/>
          <a:lstStyle/>
          <a:p>
            <a:r>
              <a:t>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81"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82" name="5"/>
          <p:cNvSpPr>
            <a:spLocks noGrp="1"/>
          </p:cNvSpPr>
          <p:nvPr>
            <p:ph type="body" idx="21"/>
          </p:nvPr>
        </p:nvSpPr>
        <p:spPr>
          <a:prstGeom prst="rect">
            <a:avLst/>
          </a:prstGeom>
        </p:spPr>
        <p:txBody>
          <a:bodyPr/>
          <a:lstStyle/>
          <a:p>
            <a:r>
              <a:t>5</a:t>
            </a:r>
          </a:p>
        </p:txBody>
      </p:sp>
      <p:sp>
        <p:nvSpPr>
          <p:cNvPr id="183" name="An explosion in St Helier destroyed a block of flats and claimed the lives of several people at the weekend. In which UK crown dependency is St Helier the largest town?"/>
          <p:cNvSpPr txBox="1">
            <a:spLocks noGrp="1"/>
          </p:cNvSpPr>
          <p:nvPr>
            <p:ph type="title"/>
          </p:nvPr>
        </p:nvSpPr>
        <p:spPr>
          <a:prstGeom prst="rect">
            <a:avLst/>
          </a:prstGeom>
        </p:spPr>
        <p:txBody>
          <a:bodyPr/>
          <a:lstStyle/>
          <a:p>
            <a:r>
              <a:t>An explosion in St Helier destroyed a block of flats and claimed the lives of several people at the weekend. In which UK crown dependency is St Helier the largest town? </a:t>
            </a:r>
          </a:p>
        </p:txBody>
      </p:sp>
      <p:sp>
        <p:nvSpPr>
          <p:cNvPr id="184" name="a. Isle of Man    b. Jersey    c. Guernsey"/>
          <p:cNvSpPr txBox="1">
            <a:spLocks noGrp="1"/>
          </p:cNvSpPr>
          <p:nvPr>
            <p:ph type="body" sz="half" idx="1"/>
          </p:nvPr>
        </p:nvSpPr>
        <p:spPr>
          <a:prstGeom prst="rect">
            <a:avLst/>
          </a:prstGeom>
        </p:spPr>
        <p:txBody>
          <a:bodyPr/>
          <a:lstStyle/>
          <a:p>
            <a:r>
              <a:t>a. Isle of Man   </a:t>
            </a:r>
            <a:br/>
            <a:r>
              <a:t>b. Jersey   </a:t>
            </a:r>
            <a:br/>
            <a:r>
              <a:t>c. Guernsey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87"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88" name="6"/>
          <p:cNvSpPr>
            <a:spLocks noGrp="1"/>
          </p:cNvSpPr>
          <p:nvPr>
            <p:ph type="body" idx="21"/>
          </p:nvPr>
        </p:nvSpPr>
        <p:spPr>
          <a:prstGeom prst="rect">
            <a:avLst/>
          </a:prstGeom>
        </p:spPr>
        <p:txBody>
          <a:bodyPr/>
          <a:lstStyle/>
          <a:p>
            <a:r>
              <a:t>6</a:t>
            </a:r>
          </a:p>
        </p:txBody>
      </p:sp>
      <p:sp>
        <p:nvSpPr>
          <p:cNvPr id="189" name="Mount Semeru has erupted on the island of Java, throwing a plume of hot volcanic ash 15km into the sky. Which country is Java part of?"/>
          <p:cNvSpPr txBox="1">
            <a:spLocks noGrp="1"/>
          </p:cNvSpPr>
          <p:nvPr>
            <p:ph type="title"/>
          </p:nvPr>
        </p:nvSpPr>
        <p:spPr>
          <a:prstGeom prst="rect">
            <a:avLst/>
          </a:prstGeom>
        </p:spPr>
        <p:txBody>
          <a:bodyPr/>
          <a:lstStyle/>
          <a:p>
            <a:r>
              <a:t>Mount Semeru has erupted on the island of Java, throwing a plume of hot volcanic ash 15km into the sky. Which country is Java part of? </a:t>
            </a:r>
          </a:p>
        </p:txBody>
      </p:sp>
      <p:sp>
        <p:nvSpPr>
          <p:cNvPr id="190" name="a. Philippines    b. Japan   c. Indonesia"/>
          <p:cNvSpPr txBox="1">
            <a:spLocks noGrp="1"/>
          </p:cNvSpPr>
          <p:nvPr>
            <p:ph type="body" sz="half" idx="1"/>
          </p:nvPr>
        </p:nvSpPr>
        <p:spPr>
          <a:prstGeom prst="rect">
            <a:avLst/>
          </a:prstGeom>
        </p:spPr>
        <p:txBody>
          <a:bodyPr/>
          <a:lstStyle/>
          <a:p>
            <a:r>
              <a:t>a. Philippines   </a:t>
            </a:r>
            <a:br/>
            <a:r>
              <a:t>b. Japan  </a:t>
            </a:r>
            <a:br/>
            <a:r>
              <a:t>c. Indonesia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ounded Rectangle"/>
          <p:cNvSpPr/>
          <p:nvPr/>
        </p:nvSpPr>
        <p:spPr>
          <a:xfrm>
            <a:off x="1219200" y="4292600"/>
            <a:ext cx="10553700" cy="4356100"/>
          </a:xfrm>
          <a:prstGeom prst="roundRect">
            <a:avLst>
              <a:gd name="adj" fmla="val 19920"/>
            </a:avLst>
          </a:prstGeom>
          <a:solidFill>
            <a:srgbClr val="FFFF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93" name="Rounded Rectangle"/>
          <p:cNvSpPr/>
          <p:nvPr/>
        </p:nvSpPr>
        <p:spPr>
          <a:xfrm>
            <a:off x="1219200" y="1460500"/>
            <a:ext cx="10553700" cy="2413000"/>
          </a:xfrm>
          <a:prstGeom prst="roundRect">
            <a:avLst>
              <a:gd name="adj" fmla="val 35960"/>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sp>
        <p:nvSpPr>
          <p:cNvPr id="194" name="7"/>
          <p:cNvSpPr>
            <a:spLocks noGrp="1"/>
          </p:cNvSpPr>
          <p:nvPr>
            <p:ph type="body" idx="21"/>
          </p:nvPr>
        </p:nvSpPr>
        <p:spPr>
          <a:prstGeom prst="rect">
            <a:avLst/>
          </a:prstGeom>
        </p:spPr>
        <p:txBody>
          <a:bodyPr/>
          <a:lstStyle/>
          <a:p>
            <a:r>
              <a:t>7</a:t>
            </a:r>
          </a:p>
        </p:txBody>
      </p:sp>
      <p:sp>
        <p:nvSpPr>
          <p:cNvPr id="195" name="What term was named the Oxford Word of the Year for 2022?"/>
          <p:cNvSpPr txBox="1">
            <a:spLocks noGrp="1"/>
          </p:cNvSpPr>
          <p:nvPr>
            <p:ph type="title"/>
          </p:nvPr>
        </p:nvSpPr>
        <p:spPr>
          <a:prstGeom prst="rect">
            <a:avLst/>
          </a:prstGeom>
        </p:spPr>
        <p:txBody>
          <a:bodyPr/>
          <a:lstStyle/>
          <a:p>
            <a:r>
              <a:t>What term was named the Oxford Word of the Year for 2022? </a:t>
            </a:r>
          </a:p>
        </p:txBody>
      </p:sp>
      <p:sp>
        <p:nvSpPr>
          <p:cNvPr id="196" name="a. metaverse   b. #IStandWith  c. goblin mode"/>
          <p:cNvSpPr txBox="1">
            <a:spLocks noGrp="1"/>
          </p:cNvSpPr>
          <p:nvPr>
            <p:ph type="body" sz="half" idx="1"/>
          </p:nvPr>
        </p:nvSpPr>
        <p:spPr>
          <a:prstGeom prst="rect">
            <a:avLst/>
          </a:prstGeom>
        </p:spPr>
        <p:txBody>
          <a:bodyPr/>
          <a:lstStyle/>
          <a:p>
            <a:r>
              <a:t>a. metaverse  </a:t>
            </a:r>
            <a:br/>
            <a:r>
              <a:t>b. #IStandWith </a:t>
            </a:r>
            <a:br/>
            <a:r>
              <a:t>c. goblin mode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Rounded Rectangle"/>
          <p:cNvSpPr/>
          <p:nvPr/>
        </p:nvSpPr>
        <p:spPr>
          <a:xfrm>
            <a:off x="1219200" y="1460500"/>
            <a:ext cx="10553700" cy="1828800"/>
          </a:xfrm>
          <a:prstGeom prst="roundRect">
            <a:avLst>
              <a:gd name="adj" fmla="val 35647"/>
            </a:avLst>
          </a:prstGeom>
          <a:solidFill>
            <a:srgbClr val="0096FF"/>
          </a:solidFill>
          <a:ln w="127000">
            <a:solidFill>
              <a:srgbClr val="FFFFFF"/>
            </a:solidFill>
            <a:miter lim="400000"/>
          </a:ln>
          <a:effectLst>
            <a:outerShdw blurRad="127000" dist="127000" dir="2700000" rotWithShape="0">
              <a:srgbClr val="000000">
                <a:alpha val="75000"/>
              </a:srgbClr>
            </a:outerShdw>
          </a:effectLst>
        </p:spPr>
        <p:txBody>
          <a:bodyPr lIns="38100" tIns="38100" rIns="38100" bIns="38100" anchor="ctr"/>
          <a:lstStyle/>
          <a:p>
            <a:pPr>
              <a:defRPr sz="3400">
                <a:solidFill>
                  <a:srgbClr val="FFFFFF"/>
                </a:solidFill>
              </a:defRPr>
            </a:pPr>
            <a:endParaRPr/>
          </a:p>
        </p:txBody>
      </p:sp>
      <p:pic>
        <p:nvPicPr>
          <p:cNvPr id="199" name="a3152292-6353-42ea-b585-d414bfdbf3f1.jpg.jpeg" descr="a3152292-6353-42ea-b585-d414bfdbf3f1.jpg.jpeg"/>
          <p:cNvPicPr>
            <a:picLocks noGrp="1" noChangeAspect="1"/>
          </p:cNvPicPr>
          <p:nvPr>
            <p:ph type="pic" idx="21"/>
          </p:nvPr>
        </p:nvPicPr>
        <p:blipFill>
          <a:blip r:embed="rId2">
            <a:extLst/>
          </a:blip>
          <a:srcRect t="2746" b="2746"/>
          <a:stretch>
            <a:fillRect/>
          </a:stretch>
        </p:blipFill>
        <p:spPr>
          <a:xfrm>
            <a:off x="1849656" y="3619728"/>
            <a:ext cx="9321801" cy="5689601"/>
          </a:xfrm>
          <a:custGeom>
            <a:avLst/>
            <a:gdLst/>
            <a:ahLst/>
            <a:cxnLst>
              <a:cxn ang="0">
                <a:pos x="wd2" y="hd2"/>
              </a:cxn>
              <a:cxn ang="5400000">
                <a:pos x="wd2" y="hd2"/>
              </a:cxn>
              <a:cxn ang="10800000">
                <a:pos x="wd2" y="hd2"/>
              </a:cxn>
              <a:cxn ang="16200000">
                <a:pos x="wd2" y="hd2"/>
              </a:cxn>
            </a:cxnLst>
            <a:rect l="0" t="0" r="r" b="b"/>
            <a:pathLst>
              <a:path w="21600" h="21600" extrusionOk="0">
                <a:moveTo>
                  <a:pt x="1895" y="0"/>
                </a:moveTo>
                <a:cubicBezTo>
                  <a:pt x="848" y="0"/>
                  <a:pt x="0" y="1390"/>
                  <a:pt x="0" y="3105"/>
                </a:cubicBezTo>
                <a:lnTo>
                  <a:pt x="0" y="18495"/>
                </a:lnTo>
                <a:cubicBezTo>
                  <a:pt x="0" y="20210"/>
                  <a:pt x="848" y="21600"/>
                  <a:pt x="1895" y="21600"/>
                </a:cubicBezTo>
                <a:lnTo>
                  <a:pt x="19705" y="21600"/>
                </a:lnTo>
                <a:cubicBezTo>
                  <a:pt x="20752" y="21600"/>
                  <a:pt x="21600" y="20210"/>
                  <a:pt x="21600" y="18495"/>
                </a:cubicBezTo>
                <a:lnTo>
                  <a:pt x="21600" y="3105"/>
                </a:lnTo>
                <a:cubicBezTo>
                  <a:pt x="21600" y="1390"/>
                  <a:pt x="20752" y="0"/>
                  <a:pt x="19705" y="0"/>
                </a:cubicBezTo>
                <a:lnTo>
                  <a:pt x="1895" y="0"/>
                </a:lnTo>
                <a:close/>
              </a:path>
            </a:pathLst>
          </a:custGeom>
        </p:spPr>
      </p:pic>
      <p:sp>
        <p:nvSpPr>
          <p:cNvPr id="200" name="At what London location is this tree being installed?…"/>
          <p:cNvSpPr txBox="1">
            <a:spLocks noGrp="1"/>
          </p:cNvSpPr>
          <p:nvPr>
            <p:ph type="title"/>
          </p:nvPr>
        </p:nvSpPr>
        <p:spPr>
          <a:prstGeom prst="rect">
            <a:avLst/>
          </a:prstGeom>
        </p:spPr>
        <p:txBody>
          <a:bodyPr/>
          <a:lstStyle/>
          <a:p>
            <a:r>
              <a:t>At what London location is this tree being installed?</a:t>
            </a:r>
          </a:p>
          <a:p>
            <a:r>
              <a:t>a. Trafalgar Square     b. Piccadilly Circus</a:t>
            </a:r>
          </a:p>
          <a:p>
            <a:r>
              <a:t>c. Greenwich Park</a:t>
            </a:r>
          </a:p>
        </p:txBody>
      </p:sp>
      <p:sp>
        <p:nvSpPr>
          <p:cNvPr id="201" name="8"/>
          <p:cNvSpPr>
            <a:spLocks noGrp="1"/>
          </p:cNvSpPr>
          <p:nvPr>
            <p:ph type="body" idx="22"/>
          </p:nvPr>
        </p:nvSpPr>
        <p:spPr>
          <a:prstGeom prst="rect">
            <a:avLst/>
          </a:prstGeom>
        </p:spPr>
        <p:txBody>
          <a:bodyPr/>
          <a:lstStyle/>
          <a:p>
            <a:r>
              <a:t>8</a:t>
            </a:r>
          </a:p>
        </p:txBody>
      </p:sp>
    </p:spTree>
  </p:cSld>
  <p:clrMapOvr>
    <a:masterClrMapping/>
  </p:clrMapOvr>
  <p:transition spd="med"/>
</p:sld>
</file>

<file path=ppt/theme/theme1.xml><?xml version="1.0" encoding="utf-8"?>
<a:theme xmlns:a="http://schemas.openxmlformats.org/drawingml/2006/main" name="White">
  <a:themeElements>
    <a:clrScheme name="White">
      <a:dk1>
        <a:srgbClr val="535353"/>
      </a:dk1>
      <a:lt1>
        <a:srgbClr val="2D0053"/>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35353"/>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rebuchet MS"/>
        <a:ea typeface="Trebuchet MS"/>
        <a:cs typeface="Trebuchet MS"/>
      </a:majorFont>
      <a:minorFont>
        <a:latin typeface="Trebuchet MS"/>
        <a:ea typeface="Trebuchet MS"/>
        <a:cs typeface="Trebuchet M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FFFFFF"/>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35353"/>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535353"/>
            </a:solidFill>
            <a:effectLst/>
            <a:uFillTx/>
            <a:latin typeface="Gill Sans Light"/>
            <a:ea typeface="Gill Sans Light"/>
            <a:cs typeface="Gill Sans Light"/>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1885</Words>
  <Application>Microsoft Office PowerPoint</Application>
  <PresentationFormat>Custom</PresentationFormat>
  <Paragraphs>128</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 Black</vt:lpstr>
      <vt:lpstr>Century Gothic</vt:lpstr>
      <vt:lpstr>Gill Sans</vt:lpstr>
      <vt:lpstr>Gill Sans Light</vt:lpstr>
      <vt:lpstr>Helvetica</vt:lpstr>
      <vt:lpstr>Lucida Grande</vt:lpstr>
      <vt:lpstr>Trebuchet MS</vt:lpstr>
      <vt:lpstr>White</vt:lpstr>
      <vt:lpstr>PowerPoint Presentation</vt:lpstr>
      <vt:lpstr>Which superhero did Prince Harry recently dress up as for a children's charity Christmas message?  </vt:lpstr>
      <vt:lpstr>Brittney Griner has been returned to America in a prisoner swap deal between the Inter States and Russia. What is Brittany Griner famous as? </vt:lpstr>
      <vt:lpstr>Unfortunately, England lost their quarterfinal match against France at the football World Cup. In what year did England manage to claim the trophy? </vt:lpstr>
      <vt:lpstr>What type of animal has been making headlines and is shown here?</vt:lpstr>
      <vt:lpstr>An explosion in St Helier destroyed a block of flats and claimed the lives of several people at the weekend. In which UK crown dependency is St Helier the largest town? </vt:lpstr>
      <vt:lpstr>Mount Semeru has erupted on the island of Java, throwing a plume of hot volcanic ash 15km into the sky. Which country is Java part of? </vt:lpstr>
      <vt:lpstr>What term was named the Oxford Word of the Year for 2022? </vt:lpstr>
      <vt:lpstr>At what London location is this tree being installed? a. Trafalgar Square     b. Piccadilly Circus c. Greenwich Park</vt:lpstr>
      <vt:lpstr>Which country recently became the first African football team to reach the semifinals of a World Cup? </vt:lpstr>
      <vt:lpstr>Wrexham recently held events to celebrate its new status as a city. In which part of the United Kingdom is Wrexham located?  </vt:lpstr>
      <vt:lpstr>Which famous singer has just been diagnosed with a very rare condition called stiff person syndrome?  </vt:lpstr>
      <vt:lpstr>What is the name of this city that has just been ranked as the world's first-equal most expensive to live in? a. Mumbai   b. Singapore   c. Hong Kong</vt:lpstr>
      <vt:lpstr>Which of these European cities is closest to London? </vt:lpstr>
      <vt:lpstr>On which streaming platform have Harry and Meghan released their controversial documentary?  </vt:lpstr>
      <vt:lpstr>Who won an extremely large Euromillions prize of €143 million last week? </vt:lpstr>
      <vt:lpstr>Which African country has this flag and played in the football World Cup? a. Senegal   b. Ghana    c. Cameroon</vt:lpstr>
      <vt:lpstr>Which part of the United Kingdom has been offered a devolution deal handing it more power to manage local issues?  </vt:lpstr>
      <vt:lpstr>Which planet is the fifth-closest to the Sun?</vt:lpstr>
      <vt:lpstr>True or false, South Korea has a different system for measuring people's age than other countries?</vt:lpstr>
      <vt:lpstr>For which country does this man serve as Prime Minister?</vt:lpstr>
      <vt:lpstr>PowerPoint Presentation</vt:lpstr>
      <vt:lpstr>Which superhero did Prince Harry recently dress up as for a children's charity Christmas message?   a. Superman    b. Batman   c. Spiderman</vt:lpstr>
      <vt:lpstr>Brittney Griner has been returned to America in a prisoner swap deal between the Inter States and Russia. What is Brittany Griner famous as?  a. a social media influencer   b. a basketball player  c. a movie director</vt:lpstr>
      <vt:lpstr>Unfortunately, England lost their quarterfinal match against France at the football World Cup. In what year did England manage to claim the trophy?  a. 1954   b. 1966   c. 1986</vt:lpstr>
      <vt:lpstr>What type of animal has been making headlines and is shown here?</vt:lpstr>
      <vt:lpstr>An explosion in St Helier destroyed a block of flats and claimed the lives of several people at the weekend. In which UK crown dependency is St Helier the largest town?  a. Isle of Man    b. Jersey    c. Guernsey</vt:lpstr>
      <vt:lpstr>Mount Semeru has erupted on the island of Java, throwing a plume of hot volcanic ash 15km into the sky. Which country is Java part of?  a. Philippines    b. Japan   c. Indonesia</vt:lpstr>
      <vt:lpstr>What term was named the Oxford Word of the Year for 2022?  a. metaverse   b. #IStandWith  c. goblin mode</vt:lpstr>
      <vt:lpstr>At what London location is this tree being installed? a. Trafalgar Square b. Piccadilly Circus c. Greenwich Park</vt:lpstr>
      <vt:lpstr>Which country recently became the first African football team to reach the semifinals of a World Cup?  a. Egypt    b. Tunisia   c. Morocco</vt:lpstr>
      <vt:lpstr>Wrexham recently held events to celebrate its new status as a city. In which part of the United Kingdom is Wrexham located?   a. Wales    b. Scotland    c. Northern Ireland</vt:lpstr>
      <vt:lpstr>Which famous singer has just been diagnosed with a very rare condition called stiff person syndrome?   a. Mariah Carey  b. Celine Dion    c. Gwen Stefani</vt:lpstr>
      <vt:lpstr>What is the name of this city that has just been ranked as the world's first-equal most expensive to live in? a. Mumbai   b. Singapore   c. Hong Kong</vt:lpstr>
      <vt:lpstr>Which of these European cities is closest to London?  a. Amsterdam, Netherlands   b. Dublin, Ireland    c. Edinburgh, United Kingdom</vt:lpstr>
      <vt:lpstr>On which streaming platform have Harry and Meghan released their controversial documentary?   a. Disney+   b. Netflix    c. Amazon Prime Video </vt:lpstr>
      <vt:lpstr>Who won an extremely large Euromillions prize of €143 million last week?  a. A lighthouse keeper from Norway   b. A small village in Belgium    c. A group of school teachers from Germany</vt:lpstr>
      <vt:lpstr>Which African country has this flag and played in the football World Cup? a. Senegal   b. Ghana    c. Cameroon</vt:lpstr>
      <vt:lpstr>Which part of the United Kingdom has been offered a devolution deal handing it more power to manage local issues?   a. Cornwall   b. Norfolk   c. The Isle of Skye</vt:lpstr>
      <vt:lpstr>Which planet is the fifth-closest to the Sun? a. Mars   b. Jupiter   c. Saturn</vt:lpstr>
      <vt:lpstr>True or false, South Korea has a different system for measuring people's age than other countries?</vt:lpstr>
      <vt:lpstr>For which country does this man serve as Prime Minister?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Nascimento</dc:creator>
  <cp:lastModifiedBy>Luis Nascimento</cp:lastModifiedBy>
  <cp:revision>1</cp:revision>
  <dcterms:modified xsi:type="dcterms:W3CDTF">2022-12-12T09:35:27Z</dcterms:modified>
</cp:coreProperties>
</file>