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3" r:id="rId3"/>
    <p:sldId id="264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67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inkl" panose="020B0604020202020204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2122"/>
    <a:srgbClr val="88CCC1"/>
    <a:srgbClr val="FEFCFD"/>
    <a:srgbClr val="2DB6BC"/>
    <a:srgbClr val="009285"/>
    <a:srgbClr val="136C66"/>
    <a:srgbClr val="18A0DB"/>
    <a:srgbClr val="DE1E5A"/>
    <a:srgbClr val="BC0105"/>
    <a:srgbClr val="4DB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1404" y="8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4294967295"/>
          </p:nvPr>
        </p:nvSpPr>
        <p:spPr>
          <a:xfrm>
            <a:off x="628650" y="1127760"/>
            <a:ext cx="7886700" cy="1409700"/>
          </a:xfrm>
        </p:spPr>
        <p:txBody>
          <a:bodyPr>
            <a:noAutofit/>
          </a:bodyPr>
          <a:lstStyle/>
          <a:p>
            <a:r>
              <a:rPr lang="en-GB" dirty="0"/>
              <a:t>I can use the equals symbol.</a:t>
            </a:r>
            <a:endParaRPr lang="en-GB" sz="1800" dirty="0">
              <a:latin typeface="Twinkl" pitchFamily="50" charset="0"/>
            </a:endParaRP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262602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I can explain the meaning of ‘balance’.</a:t>
            </a:r>
          </a:p>
          <a:p>
            <a:r>
              <a:rPr lang="en-GB" dirty="0">
                <a:latin typeface="Twinkl" pitchFamily="50" charset="0"/>
              </a:rPr>
              <a:t>I can use different vocabulary for subtraction.</a:t>
            </a:r>
          </a:p>
          <a:p>
            <a:r>
              <a:rPr lang="en-GB" dirty="0">
                <a:latin typeface="Twinkl" pitchFamily="50" charset="0"/>
              </a:rPr>
              <a:t>I can make a number sentence balance.</a:t>
            </a:r>
            <a:endParaRPr lang="en-GB" sz="1800" dirty="0">
              <a:latin typeface="Twinkl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698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4294967295"/>
          </p:nvPr>
        </p:nvSpPr>
        <p:spPr>
          <a:xfrm>
            <a:off x="628650" y="1127760"/>
            <a:ext cx="7886700" cy="1409700"/>
          </a:xfrm>
        </p:spPr>
        <p:txBody>
          <a:bodyPr>
            <a:noAutofit/>
          </a:bodyPr>
          <a:lstStyle/>
          <a:p>
            <a:r>
              <a:rPr lang="en-GB" dirty="0"/>
              <a:t>I can use the equals symbol.</a:t>
            </a:r>
            <a:endParaRPr lang="en-GB" sz="1800" dirty="0">
              <a:latin typeface="Twinkl" pitchFamily="50" charset="0"/>
            </a:endParaRP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262602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I can explain the meaning of ‘balance’.</a:t>
            </a:r>
          </a:p>
          <a:p>
            <a:r>
              <a:rPr lang="en-GB" dirty="0">
                <a:latin typeface="Twinkl" pitchFamily="50" charset="0"/>
              </a:rPr>
              <a:t>I can use different vocabulary for subtraction.</a:t>
            </a:r>
          </a:p>
          <a:p>
            <a:r>
              <a:rPr lang="en-GB" dirty="0">
                <a:latin typeface="Twinkl" pitchFamily="50" charset="0"/>
              </a:rPr>
              <a:t>I can make a number sentence balance.</a:t>
            </a:r>
            <a:endParaRPr lang="en-GB" sz="1800" dirty="0">
              <a:latin typeface="Twinkl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0" y="478895"/>
            <a:ext cx="9144000" cy="994306"/>
          </a:xfrm>
          <a:prstGeom prst="roundRect">
            <a:avLst>
              <a:gd name="adj" fmla="val 0"/>
            </a:avLst>
          </a:prstGeom>
          <a:solidFill>
            <a:srgbClr val="88CCC1"/>
          </a:solidFill>
        </p:spPr>
        <p:txBody>
          <a:bodyPr/>
          <a:lstStyle/>
          <a:p>
            <a:r>
              <a:rPr lang="en-GB" sz="3600" dirty="0"/>
              <a:t>Balancing Calculations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0452" y="1663006"/>
            <a:ext cx="7877262" cy="567811"/>
          </a:xfrm>
          <a:prstGeom prst="rect">
            <a:avLst/>
          </a:prstGeom>
          <a:solidFill>
            <a:schemeClr val="bg1"/>
          </a:solidFill>
        </p:spPr>
        <p:txBody>
          <a:bodyPr wrap="square" lIns="144000" tIns="144000" rIns="144000" bIns="144000">
            <a:spAutoFit/>
          </a:bodyPr>
          <a:lstStyle/>
          <a:p>
            <a:r>
              <a:rPr lang="en-GB" dirty="0"/>
              <a:t>To balance a number sentence, both sides have to equal the same amount.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019" y="3920765"/>
            <a:ext cx="6123963" cy="22635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58544" y="2112339"/>
            <a:ext cx="5101078" cy="565199"/>
          </a:xfrm>
          <a:prstGeom prst="rect">
            <a:avLst/>
          </a:prstGeom>
          <a:solidFill>
            <a:schemeClr val="bg1"/>
          </a:solidFill>
        </p:spPr>
        <p:txBody>
          <a:bodyPr wrap="square" lIns="144000" tIns="144000" rIns="144000" bIns="144000">
            <a:spAutoFit/>
          </a:bodyPr>
          <a:lstStyle/>
          <a:p>
            <a:r>
              <a:rPr lang="en-GB" dirty="0"/>
              <a:t>Balance is when two sides are an even amount.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5951989" y="2575839"/>
            <a:ext cx="817926" cy="1437778"/>
          </a:xfrm>
          <a:prstGeom prst="rect">
            <a:avLst/>
          </a:prstGeom>
          <a:noFill/>
        </p:spPr>
        <p:txBody>
          <a:bodyPr wrap="square" lIns="144000" tIns="144000" rIns="144000" bIns="144000">
            <a:noAutofit/>
          </a:bodyPr>
          <a:lstStyle/>
          <a:p>
            <a:r>
              <a:rPr lang="en-GB" sz="8800" dirty="0"/>
              <a:t>5</a:t>
            </a:r>
          </a:p>
        </p:txBody>
      </p:sp>
      <p:sp>
        <p:nvSpPr>
          <p:cNvPr id="9" name="Rectangle 8"/>
          <p:cNvSpPr/>
          <p:nvPr/>
        </p:nvSpPr>
        <p:spPr>
          <a:xfrm>
            <a:off x="2327945" y="2567449"/>
            <a:ext cx="809538" cy="1345499"/>
          </a:xfrm>
          <a:prstGeom prst="rect">
            <a:avLst/>
          </a:prstGeom>
          <a:noFill/>
        </p:spPr>
        <p:txBody>
          <a:bodyPr wrap="square" lIns="144000" tIns="144000" rIns="144000" bIns="144000">
            <a:noAutofit/>
          </a:bodyPr>
          <a:lstStyle/>
          <a:p>
            <a:r>
              <a:rPr lang="en-GB" sz="88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5077" y="1641436"/>
            <a:ext cx="7684316" cy="844810"/>
          </a:xfrm>
          <a:prstGeom prst="rect">
            <a:avLst/>
          </a:prstGeom>
          <a:noFill/>
        </p:spPr>
        <p:txBody>
          <a:bodyPr wrap="square" lIns="144000" tIns="144000" rIns="144000" bIns="144000">
            <a:spAutoFit/>
          </a:bodyPr>
          <a:lstStyle/>
          <a:p>
            <a:r>
              <a:rPr lang="en-GB" dirty="0"/>
              <a:t>What missing number do we need to complete the number sentence so the scales are balanced?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019" y="3920765"/>
            <a:ext cx="6123963" cy="22635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18621" y="2543303"/>
            <a:ext cx="2105636" cy="1437778"/>
          </a:xfrm>
          <a:prstGeom prst="rect">
            <a:avLst/>
          </a:prstGeom>
          <a:noFill/>
        </p:spPr>
        <p:txBody>
          <a:bodyPr wrap="square" lIns="144000" tIns="144000" rIns="144000" bIns="144000">
            <a:noAutofit/>
          </a:bodyPr>
          <a:lstStyle/>
          <a:p>
            <a:r>
              <a:rPr lang="en-GB" sz="8800" dirty="0"/>
              <a:t>9-4</a:t>
            </a:r>
          </a:p>
        </p:txBody>
      </p:sp>
      <p:sp>
        <p:nvSpPr>
          <p:cNvPr id="9" name="Rectangle 8"/>
          <p:cNvSpPr/>
          <p:nvPr/>
        </p:nvSpPr>
        <p:spPr>
          <a:xfrm>
            <a:off x="1963024" y="2543303"/>
            <a:ext cx="2139193" cy="1345499"/>
          </a:xfrm>
          <a:prstGeom prst="rect">
            <a:avLst/>
          </a:prstGeom>
          <a:noFill/>
        </p:spPr>
        <p:txBody>
          <a:bodyPr wrap="square" lIns="144000" tIns="144000" rIns="144000" bIns="144000">
            <a:noAutofit/>
          </a:bodyPr>
          <a:lstStyle/>
          <a:p>
            <a:r>
              <a:rPr lang="en-GB" sz="8800" dirty="0"/>
              <a:t>6-?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itle 20"/>
          <p:cNvSpPr txBox="1">
            <a:spLocks/>
          </p:cNvSpPr>
          <p:nvPr/>
        </p:nvSpPr>
        <p:spPr>
          <a:xfrm>
            <a:off x="0" y="478895"/>
            <a:ext cx="9144000" cy="994306"/>
          </a:xfrm>
          <a:prstGeom prst="roundRect">
            <a:avLst>
              <a:gd name="adj" fmla="val 0"/>
            </a:avLst>
          </a:prstGeom>
          <a:solidFill>
            <a:srgbClr val="88CCC1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600"/>
              <a:t>Balancing Calculations</a:t>
            </a:r>
            <a:endParaRPr lang="en-GB" sz="3600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63024" y="2532963"/>
            <a:ext cx="2139193" cy="1345499"/>
          </a:xfrm>
          <a:prstGeom prst="rect">
            <a:avLst/>
          </a:prstGeom>
          <a:noFill/>
        </p:spPr>
        <p:txBody>
          <a:bodyPr wrap="square" lIns="144000" tIns="144000" rIns="144000" bIns="144000">
            <a:noAutofit/>
          </a:bodyPr>
          <a:lstStyle/>
          <a:p>
            <a:r>
              <a:rPr lang="en-GB" sz="8800" dirty="0"/>
              <a:t>6-</a:t>
            </a:r>
            <a:r>
              <a:rPr lang="en-GB" sz="8800" dirty="0">
                <a:solidFill>
                  <a:srgbClr val="E52122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2950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5077" y="1641436"/>
            <a:ext cx="7684316" cy="844810"/>
          </a:xfrm>
          <a:prstGeom prst="rect">
            <a:avLst/>
          </a:prstGeom>
          <a:noFill/>
        </p:spPr>
        <p:txBody>
          <a:bodyPr wrap="square" lIns="144000" tIns="144000" rIns="144000" bIns="144000">
            <a:spAutoFit/>
          </a:bodyPr>
          <a:lstStyle/>
          <a:p>
            <a:r>
              <a:rPr lang="en-GB" dirty="0"/>
              <a:t>What missing number do we need to complete the number sentence so the scales are balanced?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019" y="3920765"/>
            <a:ext cx="6123963" cy="22635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06265" y="2589349"/>
            <a:ext cx="2483141" cy="1437778"/>
          </a:xfrm>
          <a:prstGeom prst="rect">
            <a:avLst/>
          </a:prstGeom>
          <a:noFill/>
        </p:spPr>
        <p:txBody>
          <a:bodyPr wrap="square" lIns="144000" tIns="144000" rIns="144000" bIns="144000">
            <a:noAutofit/>
          </a:bodyPr>
          <a:lstStyle/>
          <a:p>
            <a:r>
              <a:rPr lang="en-GB" sz="8800" dirty="0"/>
              <a:t>10-?</a:t>
            </a:r>
          </a:p>
        </p:txBody>
      </p:sp>
      <p:sp>
        <p:nvSpPr>
          <p:cNvPr id="9" name="Rectangle 8"/>
          <p:cNvSpPr/>
          <p:nvPr/>
        </p:nvSpPr>
        <p:spPr>
          <a:xfrm>
            <a:off x="1841383" y="2589442"/>
            <a:ext cx="2382473" cy="1345499"/>
          </a:xfrm>
          <a:prstGeom prst="rect">
            <a:avLst/>
          </a:prstGeom>
          <a:noFill/>
        </p:spPr>
        <p:txBody>
          <a:bodyPr wrap="square" lIns="144000" tIns="144000" rIns="144000" bIns="144000">
            <a:noAutofit/>
          </a:bodyPr>
          <a:lstStyle/>
          <a:p>
            <a:r>
              <a:rPr lang="en-GB" sz="8800" dirty="0"/>
              <a:t>13-7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itle 20"/>
          <p:cNvSpPr txBox="1">
            <a:spLocks/>
          </p:cNvSpPr>
          <p:nvPr/>
        </p:nvSpPr>
        <p:spPr>
          <a:xfrm>
            <a:off x="0" y="478895"/>
            <a:ext cx="9144000" cy="994306"/>
          </a:xfrm>
          <a:prstGeom prst="roundRect">
            <a:avLst>
              <a:gd name="adj" fmla="val 0"/>
            </a:avLst>
          </a:prstGeom>
          <a:solidFill>
            <a:srgbClr val="88CCC1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600"/>
              <a:t>Balancing Calculations</a:t>
            </a:r>
            <a:endParaRPr lang="en-GB" sz="3600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6265" y="2589442"/>
            <a:ext cx="3447876" cy="1345499"/>
          </a:xfrm>
          <a:prstGeom prst="rect">
            <a:avLst/>
          </a:prstGeom>
          <a:noFill/>
        </p:spPr>
        <p:txBody>
          <a:bodyPr wrap="square" lIns="144000" tIns="144000" rIns="144000" bIns="144000">
            <a:noAutofit/>
          </a:bodyPr>
          <a:lstStyle/>
          <a:p>
            <a:r>
              <a:rPr lang="en-GB" sz="8800" dirty="0"/>
              <a:t>10-</a:t>
            </a:r>
            <a:r>
              <a:rPr lang="en-GB" sz="8800" dirty="0">
                <a:solidFill>
                  <a:srgbClr val="E52122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4656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5077" y="1641436"/>
            <a:ext cx="7684316" cy="844810"/>
          </a:xfrm>
          <a:prstGeom prst="rect">
            <a:avLst/>
          </a:prstGeom>
          <a:noFill/>
        </p:spPr>
        <p:txBody>
          <a:bodyPr wrap="square" lIns="144000" tIns="144000" rIns="144000" bIns="144000">
            <a:spAutoFit/>
          </a:bodyPr>
          <a:lstStyle/>
          <a:p>
            <a:r>
              <a:rPr lang="en-GB" dirty="0"/>
              <a:t>What missing number do we need to complete the number sentence so the scales are balanced?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019" y="3920765"/>
            <a:ext cx="6123963" cy="22635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06265" y="2589349"/>
            <a:ext cx="2483141" cy="1437778"/>
          </a:xfrm>
          <a:prstGeom prst="rect">
            <a:avLst/>
          </a:prstGeom>
          <a:noFill/>
        </p:spPr>
        <p:txBody>
          <a:bodyPr wrap="square" lIns="144000" tIns="144000" rIns="144000" bIns="144000">
            <a:noAutofit/>
          </a:bodyPr>
          <a:lstStyle/>
          <a:p>
            <a:r>
              <a:rPr lang="en-GB" sz="8800" dirty="0"/>
              <a:t>18-9</a:t>
            </a:r>
          </a:p>
        </p:txBody>
      </p:sp>
      <p:sp>
        <p:nvSpPr>
          <p:cNvPr id="9" name="Rectangle 8"/>
          <p:cNvSpPr/>
          <p:nvPr/>
        </p:nvSpPr>
        <p:spPr>
          <a:xfrm>
            <a:off x="2184762" y="2589349"/>
            <a:ext cx="2382473" cy="1345499"/>
          </a:xfrm>
          <a:prstGeom prst="rect">
            <a:avLst/>
          </a:prstGeom>
          <a:noFill/>
        </p:spPr>
        <p:txBody>
          <a:bodyPr wrap="square" lIns="144000" tIns="144000" rIns="144000" bIns="144000">
            <a:noAutofit/>
          </a:bodyPr>
          <a:lstStyle/>
          <a:p>
            <a:r>
              <a:rPr lang="en-GB" sz="8800" dirty="0"/>
              <a:t>?-5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itle 20"/>
          <p:cNvSpPr txBox="1">
            <a:spLocks/>
          </p:cNvSpPr>
          <p:nvPr/>
        </p:nvSpPr>
        <p:spPr>
          <a:xfrm>
            <a:off x="0" y="478895"/>
            <a:ext cx="9144000" cy="994306"/>
          </a:xfrm>
          <a:prstGeom prst="roundRect">
            <a:avLst>
              <a:gd name="adj" fmla="val 0"/>
            </a:avLst>
          </a:prstGeom>
          <a:solidFill>
            <a:srgbClr val="88CCC1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600"/>
              <a:t>Balancing Calculations</a:t>
            </a:r>
            <a:endParaRPr lang="en-GB" sz="3600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76659" y="2592044"/>
            <a:ext cx="3447876" cy="1345499"/>
          </a:xfrm>
          <a:prstGeom prst="rect">
            <a:avLst/>
          </a:prstGeom>
          <a:noFill/>
        </p:spPr>
        <p:txBody>
          <a:bodyPr wrap="square" lIns="144000" tIns="144000" rIns="144000" bIns="144000">
            <a:noAutofit/>
          </a:bodyPr>
          <a:lstStyle/>
          <a:p>
            <a:r>
              <a:rPr lang="en-GB" sz="8800" dirty="0">
                <a:solidFill>
                  <a:srgbClr val="E52122"/>
                </a:solidFill>
              </a:rPr>
              <a:t>14</a:t>
            </a:r>
            <a:r>
              <a:rPr lang="en-GB" sz="8800" dirty="0"/>
              <a:t>-5</a:t>
            </a:r>
            <a:endParaRPr lang="en-GB" sz="8800" dirty="0">
              <a:solidFill>
                <a:srgbClr val="E521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91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5077" y="1641436"/>
            <a:ext cx="7684316" cy="844810"/>
          </a:xfrm>
          <a:prstGeom prst="rect">
            <a:avLst/>
          </a:prstGeom>
          <a:noFill/>
        </p:spPr>
        <p:txBody>
          <a:bodyPr wrap="square" lIns="144000" tIns="144000" rIns="144000" bIns="144000">
            <a:spAutoFit/>
          </a:bodyPr>
          <a:lstStyle/>
          <a:p>
            <a:r>
              <a:rPr lang="en-GB" dirty="0"/>
              <a:t>What missing number do we need to complete the number sentence so the scales are balanced?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019" y="3920765"/>
            <a:ext cx="6123963" cy="22635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43885" y="2589349"/>
            <a:ext cx="2483141" cy="1437778"/>
          </a:xfrm>
          <a:prstGeom prst="rect">
            <a:avLst/>
          </a:prstGeom>
          <a:noFill/>
        </p:spPr>
        <p:txBody>
          <a:bodyPr wrap="square" lIns="144000" tIns="144000" rIns="144000" bIns="144000">
            <a:noAutofit/>
          </a:bodyPr>
          <a:lstStyle/>
          <a:p>
            <a:r>
              <a:rPr lang="en-GB" sz="8800" dirty="0"/>
              <a:t>?-8</a:t>
            </a:r>
          </a:p>
        </p:txBody>
      </p:sp>
      <p:sp>
        <p:nvSpPr>
          <p:cNvPr id="9" name="Rectangle 8"/>
          <p:cNvSpPr/>
          <p:nvPr/>
        </p:nvSpPr>
        <p:spPr>
          <a:xfrm>
            <a:off x="1824035" y="2589349"/>
            <a:ext cx="2382473" cy="1345499"/>
          </a:xfrm>
          <a:prstGeom prst="rect">
            <a:avLst/>
          </a:prstGeom>
          <a:noFill/>
        </p:spPr>
        <p:txBody>
          <a:bodyPr wrap="square" lIns="144000" tIns="144000" rIns="144000" bIns="144000">
            <a:noAutofit/>
          </a:bodyPr>
          <a:lstStyle/>
          <a:p>
            <a:r>
              <a:rPr lang="en-GB" sz="8800" dirty="0"/>
              <a:t>13-6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itle 20"/>
          <p:cNvSpPr txBox="1">
            <a:spLocks/>
          </p:cNvSpPr>
          <p:nvPr/>
        </p:nvSpPr>
        <p:spPr>
          <a:xfrm>
            <a:off x="0" y="478895"/>
            <a:ext cx="9144000" cy="994306"/>
          </a:xfrm>
          <a:prstGeom prst="roundRect">
            <a:avLst>
              <a:gd name="adj" fmla="val 0"/>
            </a:avLst>
          </a:prstGeom>
          <a:solidFill>
            <a:srgbClr val="88CCC1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600"/>
              <a:t>Balancing Calculations</a:t>
            </a:r>
            <a:endParaRPr lang="en-GB" sz="3600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69906" y="2590697"/>
            <a:ext cx="3447876" cy="1345499"/>
          </a:xfrm>
          <a:prstGeom prst="rect">
            <a:avLst/>
          </a:prstGeom>
          <a:noFill/>
        </p:spPr>
        <p:txBody>
          <a:bodyPr wrap="square" lIns="144000" tIns="144000" rIns="144000" bIns="144000">
            <a:noAutofit/>
          </a:bodyPr>
          <a:lstStyle/>
          <a:p>
            <a:r>
              <a:rPr lang="en-GB" sz="8800" dirty="0">
                <a:solidFill>
                  <a:srgbClr val="E52122"/>
                </a:solidFill>
              </a:rPr>
              <a:t>15</a:t>
            </a:r>
            <a:r>
              <a:rPr lang="en-GB" sz="8800" dirty="0"/>
              <a:t>-8</a:t>
            </a:r>
          </a:p>
        </p:txBody>
      </p:sp>
    </p:spTree>
    <p:extLst>
      <p:ext uri="{BB962C8B-B14F-4D97-AF65-F5344CB8AC3E}">
        <p14:creationId xmlns:p14="http://schemas.microsoft.com/office/powerpoint/2010/main" val="275420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5077" y="1572343"/>
            <a:ext cx="7684316" cy="1121809"/>
          </a:xfrm>
          <a:prstGeom prst="rect">
            <a:avLst/>
          </a:prstGeom>
          <a:noFill/>
        </p:spPr>
        <p:txBody>
          <a:bodyPr wrap="square" lIns="144000" tIns="144000" rIns="144000" bIns="144000">
            <a:spAutoFit/>
          </a:bodyPr>
          <a:lstStyle/>
          <a:p>
            <a:r>
              <a:rPr lang="en-GB" dirty="0"/>
              <a:t>Sometimes there may be more than one possible answer to balance the number sentence. What missing numbers can we use to balance the scales below?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019" y="3920765"/>
            <a:ext cx="6123963" cy="22635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43885" y="2589349"/>
            <a:ext cx="2483141" cy="1437778"/>
          </a:xfrm>
          <a:prstGeom prst="rect">
            <a:avLst/>
          </a:prstGeom>
          <a:noFill/>
        </p:spPr>
        <p:txBody>
          <a:bodyPr wrap="square" lIns="144000" tIns="144000" rIns="144000" bIns="144000">
            <a:noAutofit/>
          </a:bodyPr>
          <a:lstStyle/>
          <a:p>
            <a:r>
              <a:rPr lang="en-GB" sz="8800" dirty="0"/>
              <a:t>6-?</a:t>
            </a:r>
          </a:p>
        </p:txBody>
      </p:sp>
      <p:sp>
        <p:nvSpPr>
          <p:cNvPr id="9" name="Rectangle 8"/>
          <p:cNvSpPr/>
          <p:nvPr/>
        </p:nvSpPr>
        <p:spPr>
          <a:xfrm>
            <a:off x="1824035" y="2589349"/>
            <a:ext cx="2382473" cy="1345499"/>
          </a:xfrm>
          <a:prstGeom prst="rect">
            <a:avLst/>
          </a:prstGeom>
          <a:noFill/>
        </p:spPr>
        <p:txBody>
          <a:bodyPr wrap="square" lIns="144000" tIns="144000" rIns="144000" bIns="144000">
            <a:noAutofit/>
          </a:bodyPr>
          <a:lstStyle/>
          <a:p>
            <a:r>
              <a:rPr lang="en-GB" sz="8800" dirty="0"/>
              <a:t>15-?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itle 20"/>
          <p:cNvSpPr txBox="1">
            <a:spLocks/>
          </p:cNvSpPr>
          <p:nvPr/>
        </p:nvSpPr>
        <p:spPr>
          <a:xfrm>
            <a:off x="0" y="478895"/>
            <a:ext cx="9144000" cy="994306"/>
          </a:xfrm>
          <a:prstGeom prst="roundRect">
            <a:avLst>
              <a:gd name="adj" fmla="val 0"/>
            </a:avLst>
          </a:prstGeom>
          <a:solidFill>
            <a:srgbClr val="88CCC1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600"/>
              <a:t>Balancing Calculations</a:t>
            </a:r>
            <a:endParaRPr lang="en-GB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8207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5077" y="1572343"/>
            <a:ext cx="7684316" cy="1121809"/>
          </a:xfrm>
          <a:prstGeom prst="rect">
            <a:avLst/>
          </a:prstGeom>
          <a:noFill/>
        </p:spPr>
        <p:txBody>
          <a:bodyPr wrap="square" lIns="144000" tIns="144000" rIns="144000" bIns="144000">
            <a:spAutoFit/>
          </a:bodyPr>
          <a:lstStyle/>
          <a:p>
            <a:r>
              <a:rPr lang="en-GB" dirty="0"/>
              <a:t>Sometimes there may be more than one possible answer to balance the number sentence. What missing numbers can we use to balance the scales below?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019" y="3920765"/>
            <a:ext cx="6123963" cy="22635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43885" y="2588570"/>
            <a:ext cx="2483141" cy="1437778"/>
          </a:xfrm>
          <a:prstGeom prst="rect">
            <a:avLst/>
          </a:prstGeom>
          <a:noFill/>
        </p:spPr>
        <p:txBody>
          <a:bodyPr wrap="square" lIns="144000" tIns="144000" rIns="144000" bIns="144000">
            <a:noAutofit/>
          </a:bodyPr>
          <a:lstStyle/>
          <a:p>
            <a:r>
              <a:rPr lang="en-GB" sz="8800" dirty="0"/>
              <a:t>6-</a:t>
            </a:r>
            <a:r>
              <a:rPr lang="en-GB" sz="8800" dirty="0">
                <a:solidFill>
                  <a:srgbClr val="E52122"/>
                </a:solidFill>
              </a:rPr>
              <a:t>6</a:t>
            </a:r>
          </a:p>
        </p:txBody>
      </p:sp>
      <p:sp>
        <p:nvSpPr>
          <p:cNvPr id="9" name="Rectangle 8"/>
          <p:cNvSpPr/>
          <p:nvPr/>
        </p:nvSpPr>
        <p:spPr>
          <a:xfrm>
            <a:off x="1824035" y="2588570"/>
            <a:ext cx="2989533" cy="1345499"/>
          </a:xfrm>
          <a:prstGeom prst="rect">
            <a:avLst/>
          </a:prstGeom>
          <a:noFill/>
        </p:spPr>
        <p:txBody>
          <a:bodyPr wrap="square" lIns="144000" tIns="144000" rIns="144000" bIns="144000">
            <a:noAutofit/>
          </a:bodyPr>
          <a:lstStyle/>
          <a:p>
            <a:r>
              <a:rPr lang="en-GB" sz="8800" dirty="0"/>
              <a:t>15-</a:t>
            </a:r>
            <a:r>
              <a:rPr lang="en-GB" sz="8800" dirty="0">
                <a:solidFill>
                  <a:srgbClr val="E52122"/>
                </a:solidFill>
              </a:rPr>
              <a:t>15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itle 20"/>
          <p:cNvSpPr txBox="1">
            <a:spLocks/>
          </p:cNvSpPr>
          <p:nvPr/>
        </p:nvSpPr>
        <p:spPr>
          <a:xfrm>
            <a:off x="0" y="478895"/>
            <a:ext cx="9144000" cy="994306"/>
          </a:xfrm>
          <a:prstGeom prst="roundRect">
            <a:avLst>
              <a:gd name="adj" fmla="val 0"/>
            </a:avLst>
          </a:prstGeom>
          <a:solidFill>
            <a:srgbClr val="88CCC1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600"/>
              <a:t>Balancing Calculations</a:t>
            </a:r>
            <a:endParaRPr lang="en-GB" sz="3600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43885" y="2589349"/>
            <a:ext cx="2483141" cy="1437778"/>
          </a:xfrm>
          <a:prstGeom prst="rect">
            <a:avLst/>
          </a:prstGeom>
          <a:noFill/>
        </p:spPr>
        <p:txBody>
          <a:bodyPr wrap="square" lIns="144000" tIns="144000" rIns="144000" bIns="144000">
            <a:noAutofit/>
          </a:bodyPr>
          <a:lstStyle/>
          <a:p>
            <a:r>
              <a:rPr lang="en-GB" sz="8800" dirty="0"/>
              <a:t>6-?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24035" y="2589349"/>
            <a:ext cx="2382473" cy="1345499"/>
          </a:xfrm>
          <a:prstGeom prst="rect">
            <a:avLst/>
          </a:prstGeom>
          <a:noFill/>
        </p:spPr>
        <p:txBody>
          <a:bodyPr wrap="square" lIns="144000" tIns="144000" rIns="144000" bIns="144000">
            <a:noAutofit/>
          </a:bodyPr>
          <a:lstStyle/>
          <a:p>
            <a:r>
              <a:rPr lang="en-GB" sz="8800" dirty="0"/>
              <a:t>15-?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43885" y="2588570"/>
            <a:ext cx="2483141" cy="1437778"/>
          </a:xfrm>
          <a:prstGeom prst="rect">
            <a:avLst/>
          </a:prstGeom>
          <a:noFill/>
        </p:spPr>
        <p:txBody>
          <a:bodyPr wrap="square" lIns="144000" tIns="144000" rIns="144000" bIns="144000">
            <a:noAutofit/>
          </a:bodyPr>
          <a:lstStyle/>
          <a:p>
            <a:r>
              <a:rPr lang="en-GB" sz="8800" dirty="0"/>
              <a:t>6-</a:t>
            </a:r>
            <a:r>
              <a:rPr lang="en-GB" sz="8800" dirty="0">
                <a:solidFill>
                  <a:srgbClr val="E52122"/>
                </a:solidFill>
              </a:rPr>
              <a:t>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24035" y="2588570"/>
            <a:ext cx="2989533" cy="1345499"/>
          </a:xfrm>
          <a:prstGeom prst="rect">
            <a:avLst/>
          </a:prstGeom>
          <a:noFill/>
        </p:spPr>
        <p:txBody>
          <a:bodyPr wrap="square" lIns="144000" tIns="144000" rIns="144000" bIns="144000">
            <a:noAutofit/>
          </a:bodyPr>
          <a:lstStyle/>
          <a:p>
            <a:r>
              <a:rPr lang="en-GB" sz="8800" dirty="0"/>
              <a:t>15-</a:t>
            </a:r>
            <a:r>
              <a:rPr lang="en-GB" sz="8800" dirty="0">
                <a:solidFill>
                  <a:srgbClr val="E52122"/>
                </a:solidFill>
              </a:rPr>
              <a:t>14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43885" y="2588570"/>
            <a:ext cx="2483141" cy="1437778"/>
          </a:xfrm>
          <a:prstGeom prst="rect">
            <a:avLst/>
          </a:prstGeom>
          <a:noFill/>
        </p:spPr>
        <p:txBody>
          <a:bodyPr wrap="square" lIns="144000" tIns="144000" rIns="144000" bIns="144000">
            <a:noAutofit/>
          </a:bodyPr>
          <a:lstStyle/>
          <a:p>
            <a:r>
              <a:rPr lang="en-GB" sz="8800" dirty="0"/>
              <a:t>6-</a:t>
            </a:r>
            <a:r>
              <a:rPr lang="en-GB" sz="8800" dirty="0">
                <a:solidFill>
                  <a:srgbClr val="E52122"/>
                </a:solidFill>
              </a:rPr>
              <a:t>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824035" y="2588570"/>
            <a:ext cx="2989533" cy="1345499"/>
          </a:xfrm>
          <a:prstGeom prst="rect">
            <a:avLst/>
          </a:prstGeom>
          <a:noFill/>
        </p:spPr>
        <p:txBody>
          <a:bodyPr wrap="square" lIns="144000" tIns="144000" rIns="144000" bIns="144000">
            <a:noAutofit/>
          </a:bodyPr>
          <a:lstStyle/>
          <a:p>
            <a:r>
              <a:rPr lang="en-GB" sz="8800" dirty="0"/>
              <a:t>15-</a:t>
            </a:r>
            <a:r>
              <a:rPr lang="en-GB" sz="8800" dirty="0">
                <a:solidFill>
                  <a:srgbClr val="E52122"/>
                </a:solidFill>
              </a:rPr>
              <a:t>13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43885" y="2588570"/>
            <a:ext cx="2483141" cy="1437778"/>
          </a:xfrm>
          <a:prstGeom prst="rect">
            <a:avLst/>
          </a:prstGeom>
          <a:noFill/>
        </p:spPr>
        <p:txBody>
          <a:bodyPr wrap="square" lIns="144000" tIns="144000" rIns="144000" bIns="144000">
            <a:noAutofit/>
          </a:bodyPr>
          <a:lstStyle/>
          <a:p>
            <a:r>
              <a:rPr lang="en-GB" sz="8800" dirty="0"/>
              <a:t>6-</a:t>
            </a:r>
            <a:r>
              <a:rPr lang="en-GB" sz="8800" dirty="0">
                <a:solidFill>
                  <a:srgbClr val="E52122"/>
                </a:solidFill>
              </a:rPr>
              <a:t>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824035" y="2588570"/>
            <a:ext cx="2989533" cy="1345499"/>
          </a:xfrm>
          <a:prstGeom prst="rect">
            <a:avLst/>
          </a:prstGeom>
          <a:noFill/>
        </p:spPr>
        <p:txBody>
          <a:bodyPr wrap="square" lIns="144000" tIns="144000" rIns="144000" bIns="144000">
            <a:noAutofit/>
          </a:bodyPr>
          <a:lstStyle/>
          <a:p>
            <a:r>
              <a:rPr lang="en-GB" sz="8800" dirty="0"/>
              <a:t>15-</a:t>
            </a:r>
            <a:r>
              <a:rPr lang="en-GB" sz="8800" dirty="0">
                <a:solidFill>
                  <a:srgbClr val="E52122"/>
                </a:solidFill>
              </a:rPr>
              <a:t>12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443885" y="2588570"/>
            <a:ext cx="2483141" cy="1437778"/>
          </a:xfrm>
          <a:prstGeom prst="rect">
            <a:avLst/>
          </a:prstGeom>
          <a:noFill/>
        </p:spPr>
        <p:txBody>
          <a:bodyPr wrap="square" lIns="144000" tIns="144000" rIns="144000" bIns="144000">
            <a:noAutofit/>
          </a:bodyPr>
          <a:lstStyle/>
          <a:p>
            <a:r>
              <a:rPr lang="en-GB" sz="8800" dirty="0"/>
              <a:t>6-</a:t>
            </a:r>
            <a:r>
              <a:rPr lang="en-GB" sz="8800" dirty="0">
                <a:solidFill>
                  <a:srgbClr val="E52122"/>
                </a:solidFill>
              </a:rPr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824035" y="2588570"/>
            <a:ext cx="2989533" cy="1345499"/>
          </a:xfrm>
          <a:prstGeom prst="rect">
            <a:avLst/>
          </a:prstGeom>
          <a:noFill/>
        </p:spPr>
        <p:txBody>
          <a:bodyPr wrap="square" lIns="144000" tIns="144000" rIns="144000" bIns="144000">
            <a:noAutofit/>
          </a:bodyPr>
          <a:lstStyle/>
          <a:p>
            <a:r>
              <a:rPr lang="en-GB" sz="8800" dirty="0"/>
              <a:t>15-</a:t>
            </a:r>
            <a:r>
              <a:rPr lang="en-GB" sz="8800" dirty="0">
                <a:solidFill>
                  <a:srgbClr val="E52122"/>
                </a:solidFill>
              </a:rPr>
              <a:t>11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43885" y="2588570"/>
            <a:ext cx="2483141" cy="1437778"/>
          </a:xfrm>
          <a:prstGeom prst="rect">
            <a:avLst/>
          </a:prstGeom>
          <a:noFill/>
        </p:spPr>
        <p:txBody>
          <a:bodyPr wrap="square" lIns="144000" tIns="144000" rIns="144000" bIns="144000">
            <a:noAutofit/>
          </a:bodyPr>
          <a:lstStyle/>
          <a:p>
            <a:r>
              <a:rPr lang="en-GB" sz="8800" dirty="0"/>
              <a:t>6-</a:t>
            </a:r>
            <a:r>
              <a:rPr lang="en-GB" sz="8800" dirty="0">
                <a:solidFill>
                  <a:srgbClr val="E52122"/>
                </a:solidFill>
              </a:rPr>
              <a:t>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824035" y="2588570"/>
            <a:ext cx="2989533" cy="1345499"/>
          </a:xfrm>
          <a:prstGeom prst="rect">
            <a:avLst/>
          </a:prstGeom>
          <a:noFill/>
        </p:spPr>
        <p:txBody>
          <a:bodyPr wrap="square" lIns="144000" tIns="144000" rIns="144000" bIns="144000">
            <a:noAutofit/>
          </a:bodyPr>
          <a:lstStyle/>
          <a:p>
            <a:r>
              <a:rPr lang="en-GB" sz="8800" dirty="0"/>
              <a:t>15-</a:t>
            </a:r>
            <a:r>
              <a:rPr lang="en-GB" sz="8800" dirty="0">
                <a:solidFill>
                  <a:srgbClr val="E52122"/>
                </a:solidFill>
              </a:rPr>
              <a:t>10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443885" y="2588570"/>
            <a:ext cx="2483141" cy="1437778"/>
          </a:xfrm>
          <a:prstGeom prst="rect">
            <a:avLst/>
          </a:prstGeom>
          <a:noFill/>
        </p:spPr>
        <p:txBody>
          <a:bodyPr wrap="square" lIns="144000" tIns="144000" rIns="144000" bIns="144000">
            <a:noAutofit/>
          </a:bodyPr>
          <a:lstStyle/>
          <a:p>
            <a:r>
              <a:rPr lang="en-GB" sz="8800" dirty="0"/>
              <a:t>6-</a:t>
            </a:r>
            <a:r>
              <a:rPr lang="en-GB" sz="8800" dirty="0">
                <a:solidFill>
                  <a:srgbClr val="E52122"/>
                </a:solidFill>
              </a:rPr>
              <a:t>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824035" y="2588570"/>
            <a:ext cx="2989533" cy="1345499"/>
          </a:xfrm>
          <a:prstGeom prst="rect">
            <a:avLst/>
          </a:prstGeom>
          <a:noFill/>
        </p:spPr>
        <p:txBody>
          <a:bodyPr wrap="square" lIns="144000" tIns="144000" rIns="144000" bIns="144000">
            <a:noAutofit/>
          </a:bodyPr>
          <a:lstStyle/>
          <a:p>
            <a:r>
              <a:rPr lang="en-GB" sz="8800" dirty="0"/>
              <a:t>15-</a:t>
            </a:r>
            <a:r>
              <a:rPr lang="en-GB" sz="8800" dirty="0">
                <a:solidFill>
                  <a:srgbClr val="E52122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50450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2" grpId="0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227</TotalTime>
  <Words>275</Words>
  <Application>Microsoft Office PowerPoint</Application>
  <PresentationFormat>On-screen Show (4:3)</PresentationFormat>
  <Paragraphs>63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Twinkl</vt:lpstr>
      <vt:lpstr>Calibri</vt:lpstr>
      <vt:lpstr>Office Theme</vt:lpstr>
      <vt:lpstr>PowerPoint Presentation</vt:lpstr>
      <vt:lpstr>PowerPoint Presentation</vt:lpstr>
      <vt:lpstr>Balancing Calculations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Eleanor Cundey</dc:creator>
  <cp:lastModifiedBy>gladiebruce@outlook.com</cp:lastModifiedBy>
  <cp:revision>14</cp:revision>
  <dcterms:created xsi:type="dcterms:W3CDTF">2019-01-30T14:24:41Z</dcterms:created>
  <dcterms:modified xsi:type="dcterms:W3CDTF">2020-12-06T19:38:50Z</dcterms:modified>
</cp:coreProperties>
</file>