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67" r:id="rId20"/>
  </p:sldIdLst>
  <p:sldSz cx="9144000" cy="6858000" type="screen4x3"/>
  <p:notesSz cx="6858000" cy="9144000"/>
  <p:embeddedFontLst>
    <p:embeddedFont>
      <p:font typeface="ABeeZee" panose="020B0604020202020204" charset="0"/>
      <p:regular r:id="rId23"/>
      <p:italic r:id="rId24"/>
    </p:embeddedFont>
    <p:embeddedFont>
      <p:font typeface="BPreplay" panose="020005030000000200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Sassoon Infant Md" panose="02000603050000020003" charset="0"/>
      <p:regular r:id="rId33"/>
    </p:embeddedFont>
    <p:embeddedFont>
      <p:font typeface="Sassoon Infant Rg" panose="02000503030000020003"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D2F"/>
    <a:srgbClr val="80C1EB"/>
    <a:srgbClr val="ACDDFC"/>
    <a:srgbClr val="21A6F9"/>
    <a:srgbClr val="1C1C1C"/>
    <a:srgbClr val="2898A8"/>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09" autoAdjust="0"/>
    <p:restoredTop sz="94660"/>
  </p:normalViewPr>
  <p:slideViewPr>
    <p:cSldViewPr snapToGrid="0" showGuides="1">
      <p:cViewPr varScale="1">
        <p:scale>
          <a:sx n="114" d="100"/>
          <a:sy n="114" d="100"/>
        </p:scale>
        <p:origin x="1380" y="10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09/05/2021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hasCustomPrompt="1"/>
          </p:nvPr>
        </p:nvSpPr>
        <p:spPr>
          <a:xfrm>
            <a:off x="457199" y="1513946"/>
            <a:ext cx="3295652" cy="4882092"/>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Tree>
    <p:extLst>
      <p:ext uri="{BB962C8B-B14F-4D97-AF65-F5344CB8AC3E}">
        <p14:creationId xmlns:p14="http://schemas.microsoft.com/office/powerpoint/2010/main" val="285688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6"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pattFill prst="pct5">
          <a:fgClr>
            <a:schemeClr val="accent5"/>
          </a:fgClr>
          <a:bgClr>
            <a:schemeClr val="bg1"/>
          </a:bgClr>
        </a:pattFill>
        <a:effectLst/>
      </p:bgPr>
    </p:bg>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1532896" y="2078266"/>
            <a:ext cx="6068680" cy="2677656"/>
          </a:xfrm>
          <a:prstGeom prst="rect">
            <a:avLst/>
          </a:prstGeom>
          <a:noFill/>
        </p:spPr>
        <p:txBody>
          <a:bodyPr wrap="square" rtlCol="0">
            <a:spAutoFit/>
          </a:bodyPr>
          <a:lstStyle/>
          <a:p>
            <a:pPr algn="ctr"/>
            <a:r>
              <a:rPr lang="en-GB" sz="2400" dirty="0">
                <a:latin typeface="BPreplay" panose="02000503000000020004" pitchFamily="50" charset="0"/>
              </a:rPr>
              <a:t>Please create your title slide, main slides and end slide backgrounds in </a:t>
            </a:r>
            <a:r>
              <a:rPr lang="en-GB" sz="2400" b="1" dirty="0">
                <a:latin typeface="BPreplay" panose="02000503000000020004" pitchFamily="50" charset="0"/>
              </a:rPr>
              <a:t>Photoshop</a:t>
            </a:r>
            <a:r>
              <a:rPr lang="en-GB" sz="2400" dirty="0">
                <a:latin typeface="BPreplay" panose="02000503000000020004" pitchFamily="50" charset="0"/>
              </a:rPr>
              <a:t> using the </a:t>
            </a:r>
            <a:r>
              <a:rPr lang="en-GB" sz="2400" b="1" dirty="0">
                <a:latin typeface="BPreplay" panose="02000503000000020004" pitchFamily="50" charset="0"/>
              </a:rPr>
              <a:t>PowerPoint Actions</a:t>
            </a:r>
            <a:r>
              <a:rPr lang="en-GB" sz="2400" b="0" baseline="0" dirty="0">
                <a:latin typeface="BPreplay" panose="02000503000000020004" pitchFamily="50" charset="0"/>
              </a:rPr>
              <a:t> (Z:\#Action Templates\#Actions\PowerPoint)</a:t>
            </a:r>
            <a:endParaRPr lang="en-GB" sz="2400" dirty="0">
              <a:latin typeface="BPreplay" panose="02000503000000020004" pitchFamily="50" charset="0"/>
            </a:endParaRPr>
          </a:p>
          <a:p>
            <a:pPr algn="ctr"/>
            <a:endParaRPr lang="en-GB" sz="2400" dirty="0">
              <a:latin typeface="BPreplay" panose="02000503000000020004" pitchFamily="50" charset="0"/>
            </a:endParaRPr>
          </a:p>
          <a:p>
            <a:pPr algn="ctr"/>
            <a:r>
              <a:rPr lang="en-GB" sz="2400" dirty="0">
                <a:latin typeface="BPreplay" panose="02000503000000020004" pitchFamily="50" charset="0"/>
              </a:rPr>
              <a:t>Add your backgrounds to the appropriate </a:t>
            </a:r>
            <a:r>
              <a:rPr lang="en-GB" sz="2400" b="1" dirty="0">
                <a:latin typeface="BPreplay" panose="02000503000000020004" pitchFamily="50" charset="0"/>
              </a:rPr>
              <a:t>Master Slides</a:t>
            </a:r>
            <a:r>
              <a:rPr lang="en-GB" sz="2400" dirty="0">
                <a:latin typeface="BPreplay" panose="02000503000000020004" pitchFamily="50" charset="0"/>
              </a:rPr>
              <a:t>.</a:t>
            </a:r>
          </a:p>
        </p:txBody>
      </p:sp>
    </p:spTree>
    <p:extLst>
      <p:ext uri="{BB962C8B-B14F-4D97-AF65-F5344CB8AC3E}">
        <p14:creationId xmlns:p14="http://schemas.microsoft.com/office/powerpoint/2010/main" val="168197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457198" y="1310327"/>
            <a:ext cx="8220075" cy="5085712"/>
          </a:xfrm>
          <a:prstGeom prst="roundRect">
            <a:avLst>
              <a:gd name="adj" fmla="val 1874"/>
            </a:avLst>
          </a:prstGeom>
        </p:spPr>
        <p:txBody>
          <a:bodyPr lIns="144000" tIns="144000" rIns="144000" bIns="14400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831431"/>
          </a:xfrm>
        </p:spPr>
        <p:txBody>
          <a:bodyPr lIns="108000" tIns="108000" rIns="108000" bIns="108000">
            <a:noAutofit/>
          </a:bodyPr>
          <a:lstStyle/>
          <a:p>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2" name="Group 1"/>
          <p:cNvGrpSpPr/>
          <p:nvPr userDrawn="1"/>
        </p:nvGrpSpPr>
        <p:grpSpPr>
          <a:xfrm>
            <a:off x="4002736" y="1721798"/>
            <a:ext cx="4189074" cy="4163173"/>
            <a:chOff x="4002736" y="1701428"/>
            <a:chExt cx="4189074" cy="4163173"/>
          </a:xfrm>
        </p:grpSpPr>
        <p:sp>
          <p:nvSpPr>
            <p:cNvPr id="9" name="Oval 8"/>
            <p:cNvSpPr/>
            <p:nvPr userDrawn="1"/>
          </p:nvSpPr>
          <p:spPr bwMode="auto">
            <a:xfrm>
              <a:off x="4002736" y="173551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1" name="Oval 10"/>
            <p:cNvSpPr/>
            <p:nvPr userDrawn="1"/>
          </p:nvSpPr>
          <p:spPr bwMode="auto">
            <a:xfrm>
              <a:off x="6193147" y="1701428"/>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2" name="Oval 11"/>
            <p:cNvSpPr/>
            <p:nvPr userDrawn="1"/>
          </p:nvSpPr>
          <p:spPr bwMode="auto">
            <a:xfrm>
              <a:off x="6193147" y="3860054"/>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sp>
          <p:nvSpPr>
            <p:cNvPr id="13" name="Oval 12"/>
            <p:cNvSpPr/>
            <p:nvPr userDrawn="1"/>
          </p:nvSpPr>
          <p:spPr bwMode="auto">
            <a:xfrm>
              <a:off x="4002736" y="386593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dirty="0">
                  <a:solidFill>
                    <a:schemeClr val="tx1"/>
                  </a:solidFill>
                </a:rPr>
                <a:t>Insert text or illustrations here.</a:t>
              </a:r>
            </a:p>
          </p:txBody>
        </p:sp>
      </p:grpSp>
      <p:sp>
        <p:nvSpPr>
          <p:cNvPr id="14" name="Content Placeholder 2"/>
          <p:cNvSpPr>
            <a:spLocks noGrp="1"/>
          </p:cNvSpPr>
          <p:nvPr userDrawn="1">
            <p:ph idx="1" hasCustomPrompt="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or illustrations here.</a:t>
            </a:r>
          </a:p>
        </p:txBody>
      </p:sp>
    </p:spTree>
    <p:extLst>
      <p:ext uri="{BB962C8B-B14F-4D97-AF65-F5344CB8AC3E}">
        <p14:creationId xmlns:p14="http://schemas.microsoft.com/office/powerpoint/2010/main" val="26875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80618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389856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49762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a:t>
            </a:r>
            <a:r>
              <a:rPr lang="en-GB" baseline="0" dirty="0">
                <a:solidFill>
                  <a:schemeClr val="tx1"/>
                </a:solidFill>
              </a:rPr>
              <a:t> text or illustrations here.</a:t>
            </a:r>
            <a:endParaRPr lang="en-GB" dirty="0">
              <a:solidFill>
                <a:schemeClr val="tx1"/>
              </a:solidFill>
            </a:endParaRPr>
          </a:p>
        </p:txBody>
      </p:sp>
    </p:spTree>
    <p:extLst>
      <p:ext uri="{BB962C8B-B14F-4D97-AF65-F5344CB8AC3E}">
        <p14:creationId xmlns:p14="http://schemas.microsoft.com/office/powerpoint/2010/main" val="161348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hasCustomPrompt="1"/>
          </p:nvPr>
        </p:nvSpPr>
        <p:spPr>
          <a:xfrm>
            <a:off x="457198" y="1503759"/>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481263"/>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Insert text or illustrations</a:t>
            </a:r>
            <a:r>
              <a:rPr lang="en-GB" baseline="0" dirty="0">
                <a:solidFill>
                  <a:schemeClr val="tx1"/>
                </a:solidFill>
              </a:rPr>
              <a:t> here.</a:t>
            </a:r>
            <a:endParaRPr lang="en-GB" dirty="0">
              <a:solidFill>
                <a:schemeClr val="tx1"/>
              </a:solidFill>
            </a:endParaRPr>
          </a:p>
        </p:txBody>
      </p:sp>
      <p:sp>
        <p:nvSpPr>
          <p:cNvPr id="9" name="Content Placeholder 2"/>
          <p:cNvSpPr>
            <a:spLocks noGrp="1"/>
          </p:cNvSpPr>
          <p:nvPr>
            <p:ph idx="10" hasCustomPrompt="1"/>
          </p:nvPr>
        </p:nvSpPr>
        <p:spPr>
          <a:xfrm>
            <a:off x="461962" y="5099446"/>
            <a:ext cx="8220075" cy="946946"/>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240360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text or illustrations here.</a:t>
            </a: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Insert text or illustrations here.</a:t>
            </a: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Insert text or illustrations here.</a:t>
            </a:r>
          </a:p>
        </p:txBody>
      </p:sp>
      <p:sp>
        <p:nvSpPr>
          <p:cNvPr id="15" name="Content Placeholder 2"/>
          <p:cNvSpPr>
            <a:spLocks noGrp="1"/>
          </p:cNvSpPr>
          <p:nvPr>
            <p:ph idx="1" hasCustomPrompt="1"/>
          </p:nvPr>
        </p:nvSpPr>
        <p:spPr>
          <a:xfrm>
            <a:off x="457198" y="1500011"/>
            <a:ext cx="8220075" cy="967318"/>
          </a:xfrm>
          <a:prstGeom prst="roundRect">
            <a:avLst>
              <a:gd name="adj" fmla="val 1874"/>
            </a:avLst>
          </a:prstGeom>
        </p:spPr>
        <p:txBody>
          <a:bodyPr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Insert text here.</a:t>
            </a:r>
          </a:p>
        </p:txBody>
      </p:sp>
    </p:spTree>
    <p:extLst>
      <p:ext uri="{BB962C8B-B14F-4D97-AF65-F5344CB8AC3E}">
        <p14:creationId xmlns:p14="http://schemas.microsoft.com/office/powerpoint/2010/main" val="4111493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1" r:id="rId4"/>
    <p:sldLayoutId id="2147483667" r:id="rId5"/>
    <p:sldLayoutId id="2147483668" r:id="rId6"/>
    <p:sldLayoutId id="2147483669" r:id="rId7"/>
    <p:sldLayoutId id="2147483670" r:id="rId8"/>
    <p:sldLayoutId id="2147483673" r:id="rId9"/>
    <p:sldLayoutId id="2147483674" r:id="rId10"/>
    <p:sldLayoutId id="2147483663" r:id="rId11"/>
    <p:sldLayoutId id="2147483666" r:id="rId12"/>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650" y="133350"/>
            <a:ext cx="8828700" cy="1323439"/>
          </a:xfrm>
          <a:prstGeom prst="rect">
            <a:avLst/>
          </a:prstGeom>
          <a:noFill/>
        </p:spPr>
        <p:txBody>
          <a:bodyPr wrap="none" rtlCol="0">
            <a:spAutoFit/>
          </a:bodyPr>
          <a:lstStyle/>
          <a:p>
            <a:pPr algn="ctr"/>
            <a:r>
              <a:rPr lang="en-GB" sz="8000" dirty="0">
                <a:solidFill>
                  <a:schemeClr val="bg1"/>
                </a:solidFill>
                <a:latin typeface="ABeeZee" panose="02000000000000000000" pitchFamily="50" charset="0"/>
              </a:rPr>
              <a:t>Comparing Places</a:t>
            </a:r>
          </a:p>
        </p:txBody>
      </p:sp>
      <p:sp>
        <p:nvSpPr>
          <p:cNvPr id="3" name="TextBox 2"/>
          <p:cNvSpPr txBox="1"/>
          <p:nvPr/>
        </p:nvSpPr>
        <p:spPr>
          <a:xfrm>
            <a:off x="258563" y="1426012"/>
            <a:ext cx="3964932" cy="461665"/>
          </a:xfrm>
          <a:prstGeom prst="rect">
            <a:avLst/>
          </a:prstGeom>
          <a:noFill/>
        </p:spPr>
        <p:txBody>
          <a:bodyPr wrap="none" rtlCol="0">
            <a:spAutoFit/>
          </a:bodyPr>
          <a:lstStyle/>
          <a:p>
            <a:r>
              <a:rPr lang="en-GB" altLang="en-US" sz="2400" dirty="0">
                <a:solidFill>
                  <a:schemeClr val="bg1"/>
                </a:solidFill>
                <a:latin typeface="ABeeZee" panose="02000000000000000000" pitchFamily="50" charset="0"/>
              </a:rPr>
              <a:t>The Caribbean and the UK</a:t>
            </a:r>
            <a:endParaRPr lang="en-US" altLang="en-US" sz="2400" dirty="0">
              <a:solidFill>
                <a:schemeClr val="bg1"/>
              </a:solidFill>
              <a:latin typeface="ABeeZee" panose="02000000000000000000" pitchFamily="50" charset="0"/>
            </a:endParaRPr>
          </a:p>
        </p:txBody>
      </p:sp>
      <p:grpSp>
        <p:nvGrpSpPr>
          <p:cNvPr id="6" name="Group 5"/>
          <p:cNvGrpSpPr/>
          <p:nvPr/>
        </p:nvGrpSpPr>
        <p:grpSpPr>
          <a:xfrm>
            <a:off x="4277519" y="6191250"/>
            <a:ext cx="588962" cy="373063"/>
            <a:chOff x="3983038" y="6162675"/>
            <a:chExt cx="588962" cy="373063"/>
          </a:xfrm>
        </p:grpSpPr>
        <p:sp>
          <p:nvSpPr>
            <p:cNvPr id="5" name="Rectangle 4"/>
            <p:cNvSpPr/>
            <p:nvPr/>
          </p:nvSpPr>
          <p:spPr>
            <a:xfrm>
              <a:off x="3983038" y="6267450"/>
              <a:ext cx="512762" cy="161925"/>
            </a:xfrm>
            <a:prstGeom prst="rect">
              <a:avLst/>
            </a:prstGeom>
            <a:solidFill>
              <a:srgbClr val="91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p:cNvPicPr>
              <a:picLocks noChangeAspect="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3983038" y="6162675"/>
              <a:ext cx="5889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4765" y="6551404"/>
            <a:ext cx="3714479" cy="169277"/>
          </a:xfrm>
          <a:prstGeom prst="rect">
            <a:avLst/>
          </a:prstGeom>
          <a:noFill/>
        </p:spPr>
        <p:txBody>
          <a:bodyPr wrap="none" rtlCol="0">
            <a:spAutoFit/>
          </a:bodyPr>
          <a:lstStyle/>
          <a:p>
            <a:pPr algn="ctr"/>
            <a:r>
              <a:rPr lang="en-GB" sz="500" dirty="0">
                <a:latin typeface="BPreplay" panose="02000503000000020004" pitchFamily="50" charset="0"/>
              </a:rPr>
              <a:t>Photo courtesy of </a:t>
            </a:r>
            <a:r>
              <a:rPr lang="en-GB" sz="500" dirty="0" err="1">
                <a:latin typeface="BPreplay" panose="02000503000000020004" pitchFamily="50" charset="0"/>
              </a:rPr>
              <a:t>katerha</a:t>
            </a:r>
            <a:r>
              <a:rPr lang="en-GB" sz="500" dirty="0">
                <a:latin typeface="BPreplay" panose="02000503000000020004" pitchFamily="50" charset="0"/>
              </a:rPr>
              <a:t>, fsse8info and </a:t>
            </a:r>
            <a:r>
              <a:rPr lang="en-GB" sz="500" dirty="0" err="1">
                <a:latin typeface="BPreplay" panose="02000503000000020004" pitchFamily="50" charset="0"/>
              </a:rPr>
              <a:t>ahisgett</a:t>
            </a:r>
            <a:r>
              <a:rPr lang="en-GB" sz="500" dirty="0">
                <a:latin typeface="BPreplay" panose="02000503000000020004" pitchFamily="50" charset="0"/>
              </a:rPr>
              <a:t> (@flickr.com) - granted under creative commons licence - attribution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731" y="792479"/>
            <a:ext cx="3518263" cy="263869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1024"/>
          <a:stretch/>
        </p:blipFill>
        <p:spPr>
          <a:xfrm>
            <a:off x="4471998" y="792477"/>
            <a:ext cx="3623210" cy="263869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5426" y="3431176"/>
            <a:ext cx="3945718" cy="2638699"/>
          </a:xfrm>
          <a:prstGeom prst="rect">
            <a:avLst/>
          </a:prstGeom>
        </p:spPr>
      </p:pic>
      <p:sp>
        <p:nvSpPr>
          <p:cNvPr id="8" name="TextBox 7"/>
          <p:cNvSpPr txBox="1"/>
          <p:nvPr/>
        </p:nvSpPr>
        <p:spPr>
          <a:xfrm>
            <a:off x="3117831" y="2928509"/>
            <a:ext cx="1362874" cy="523220"/>
          </a:xfrm>
          <a:prstGeom prst="rect">
            <a:avLst/>
          </a:prstGeom>
          <a:noFill/>
        </p:spPr>
        <p:txBody>
          <a:bodyPr wrap="none" rtlCol="0">
            <a:spAutoFit/>
          </a:bodyPr>
          <a:lstStyle/>
          <a:p>
            <a:pPr algn="r"/>
            <a:r>
              <a:rPr lang="en-GB" sz="2800" dirty="0">
                <a:latin typeface="+mj-lt"/>
              </a:rPr>
              <a:t>cherries</a:t>
            </a:r>
          </a:p>
        </p:txBody>
      </p:sp>
      <p:sp>
        <p:nvSpPr>
          <p:cNvPr id="9" name="TextBox 8"/>
          <p:cNvSpPr txBox="1"/>
          <p:nvPr/>
        </p:nvSpPr>
        <p:spPr>
          <a:xfrm>
            <a:off x="6995227" y="2907956"/>
            <a:ext cx="1099981" cy="523220"/>
          </a:xfrm>
          <a:prstGeom prst="rect">
            <a:avLst/>
          </a:prstGeom>
          <a:noFill/>
        </p:spPr>
        <p:txBody>
          <a:bodyPr wrap="none" rtlCol="0">
            <a:spAutoFit/>
          </a:bodyPr>
          <a:lstStyle/>
          <a:p>
            <a:pPr algn="r"/>
            <a:r>
              <a:rPr lang="en-GB" sz="2800" dirty="0">
                <a:solidFill>
                  <a:schemeClr val="bg1"/>
                </a:solidFill>
                <a:latin typeface="+mj-lt"/>
              </a:rPr>
              <a:t>plums</a:t>
            </a:r>
          </a:p>
        </p:txBody>
      </p:sp>
      <p:sp>
        <p:nvSpPr>
          <p:cNvPr id="10" name="TextBox 9"/>
          <p:cNvSpPr txBox="1"/>
          <p:nvPr/>
        </p:nvSpPr>
        <p:spPr>
          <a:xfrm>
            <a:off x="4333799" y="5512887"/>
            <a:ext cx="2095445" cy="523220"/>
          </a:xfrm>
          <a:prstGeom prst="rect">
            <a:avLst/>
          </a:prstGeom>
          <a:noFill/>
        </p:spPr>
        <p:txBody>
          <a:bodyPr wrap="none" rtlCol="0">
            <a:spAutoFit/>
          </a:bodyPr>
          <a:lstStyle/>
          <a:p>
            <a:pPr algn="r"/>
            <a:r>
              <a:rPr lang="en-GB" sz="2800" dirty="0">
                <a:solidFill>
                  <a:schemeClr val="bg1"/>
                </a:solidFill>
                <a:latin typeface="+mj-lt"/>
              </a:rPr>
              <a:t>gooseberries</a:t>
            </a:r>
          </a:p>
        </p:txBody>
      </p:sp>
    </p:spTree>
    <p:extLst>
      <p:ext uri="{BB962C8B-B14F-4D97-AF65-F5344CB8AC3E}">
        <p14:creationId xmlns:p14="http://schemas.microsoft.com/office/powerpoint/2010/main" val="305820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013285"/>
            <a:ext cx="8220075" cy="831431"/>
          </a:xfrm>
        </p:spPr>
        <p:txBody>
          <a:bodyPr>
            <a:noAutofit/>
          </a:bodyPr>
          <a:lstStyle/>
          <a:p>
            <a:r>
              <a:rPr lang="en-GB" sz="7200" dirty="0"/>
              <a:t>Caribbean Houses</a:t>
            </a:r>
          </a:p>
        </p:txBody>
      </p:sp>
    </p:spTree>
    <p:extLst>
      <p:ext uri="{BB962C8B-B14F-4D97-AF65-F5344CB8AC3E}">
        <p14:creationId xmlns:p14="http://schemas.microsoft.com/office/powerpoint/2010/main" val="346612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1702" y="6551404"/>
            <a:ext cx="3140603" cy="169277"/>
          </a:xfrm>
          <a:prstGeom prst="rect">
            <a:avLst/>
          </a:prstGeom>
          <a:noFill/>
        </p:spPr>
        <p:txBody>
          <a:bodyPr wrap="none" rtlCol="0">
            <a:spAutoFit/>
          </a:bodyPr>
          <a:lstStyle/>
          <a:p>
            <a:pPr algn="ctr"/>
            <a:r>
              <a:rPr lang="en-GB" sz="500" dirty="0">
                <a:latin typeface="BPreplay" panose="02000503000000020004" pitchFamily="50" charset="0"/>
              </a:rPr>
              <a:t>Photo courtesy of roger4336 (@flickr.com) - granted under creative commons licence - attribution</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0141"/>
          <a:stretch/>
        </p:blipFill>
        <p:spPr>
          <a:xfrm>
            <a:off x="821975" y="727785"/>
            <a:ext cx="3723649" cy="273931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7947" y="3467101"/>
            <a:ext cx="3676351" cy="273931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620" r="3620"/>
          <a:stretch/>
        </p:blipFill>
        <p:spPr>
          <a:xfrm>
            <a:off x="4545624" y="727785"/>
            <a:ext cx="3812932" cy="2739316"/>
          </a:xfrm>
          <a:prstGeom prst="rect">
            <a:avLst/>
          </a:prstGeom>
        </p:spPr>
      </p:pic>
    </p:spTree>
    <p:extLst>
      <p:ext uri="{BB962C8B-B14F-4D97-AF65-F5344CB8AC3E}">
        <p14:creationId xmlns:p14="http://schemas.microsoft.com/office/powerpoint/2010/main" val="307716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013285"/>
            <a:ext cx="8220075" cy="831431"/>
          </a:xfrm>
        </p:spPr>
        <p:txBody>
          <a:bodyPr>
            <a:noAutofit/>
          </a:bodyPr>
          <a:lstStyle/>
          <a:p>
            <a:r>
              <a:rPr lang="en-GB" sz="7200" dirty="0"/>
              <a:t>UK Houses</a:t>
            </a:r>
          </a:p>
        </p:txBody>
      </p:sp>
    </p:spTree>
    <p:extLst>
      <p:ext uri="{BB962C8B-B14F-4D97-AF65-F5344CB8AC3E}">
        <p14:creationId xmlns:p14="http://schemas.microsoft.com/office/powerpoint/2010/main" val="1567248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10144" y="6551404"/>
            <a:ext cx="3523722" cy="169277"/>
          </a:xfrm>
          <a:prstGeom prst="rect">
            <a:avLst/>
          </a:prstGeom>
          <a:noFill/>
        </p:spPr>
        <p:txBody>
          <a:bodyPr wrap="none" rtlCol="0">
            <a:spAutoFit/>
          </a:bodyPr>
          <a:lstStyle/>
          <a:p>
            <a:pPr algn="ctr"/>
            <a:r>
              <a:rPr lang="en-GB" sz="500" dirty="0">
                <a:latin typeface="BPreplay" panose="02000503000000020004" pitchFamily="50" charset="0"/>
              </a:rPr>
              <a:t>Photo courtesy of roger4336 and ell brown (@flickr.com) - granted under creative commons licence - attribution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8016" y="3458024"/>
            <a:ext cx="3631924" cy="272394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24766"/>
          <a:stretch/>
        </p:blipFill>
        <p:spPr>
          <a:xfrm>
            <a:off x="759695" y="765886"/>
            <a:ext cx="3693035" cy="273931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9692"/>
          <a:stretch/>
        </p:blipFill>
        <p:spPr>
          <a:xfrm>
            <a:off x="4452130" y="773836"/>
            <a:ext cx="3904692" cy="2723943"/>
          </a:xfrm>
          <a:prstGeom prst="rect">
            <a:avLst/>
          </a:prstGeom>
        </p:spPr>
      </p:pic>
    </p:spTree>
    <p:extLst>
      <p:ext uri="{BB962C8B-B14F-4D97-AF65-F5344CB8AC3E}">
        <p14:creationId xmlns:p14="http://schemas.microsoft.com/office/powerpoint/2010/main" val="101098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013285"/>
            <a:ext cx="8220075" cy="831431"/>
          </a:xfrm>
        </p:spPr>
        <p:txBody>
          <a:bodyPr>
            <a:noAutofit/>
          </a:bodyPr>
          <a:lstStyle/>
          <a:p>
            <a:r>
              <a:rPr lang="en-GB" sz="7200" dirty="0"/>
              <a:t>Caribbean Beaches</a:t>
            </a:r>
          </a:p>
        </p:txBody>
      </p:sp>
    </p:spTree>
    <p:extLst>
      <p:ext uri="{BB962C8B-B14F-4D97-AF65-F5344CB8AC3E}">
        <p14:creationId xmlns:p14="http://schemas.microsoft.com/office/powerpoint/2010/main" val="112583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85111" y="6551404"/>
            <a:ext cx="3773790" cy="169277"/>
          </a:xfrm>
          <a:prstGeom prst="rect">
            <a:avLst/>
          </a:prstGeom>
          <a:noFill/>
        </p:spPr>
        <p:txBody>
          <a:bodyPr wrap="none" rtlCol="0">
            <a:spAutoFit/>
          </a:bodyPr>
          <a:lstStyle/>
          <a:p>
            <a:pPr algn="ctr"/>
            <a:r>
              <a:rPr lang="en-GB" sz="500" dirty="0">
                <a:latin typeface="BPreplay" panose="02000503000000020004" pitchFamily="50" charset="0"/>
              </a:rPr>
              <a:t>Photo courtesy of </a:t>
            </a:r>
            <a:r>
              <a:rPr lang="en-GB" sz="500" dirty="0" err="1">
                <a:latin typeface="BPreplay" panose="02000503000000020004" pitchFamily="50" charset="0"/>
              </a:rPr>
              <a:t>mripp</a:t>
            </a:r>
            <a:r>
              <a:rPr lang="en-GB" sz="500" dirty="0">
                <a:latin typeface="BPreplay" panose="02000503000000020004" pitchFamily="50" charset="0"/>
              </a:rPr>
              <a:t>, </a:t>
            </a:r>
            <a:r>
              <a:rPr lang="en-GB" sz="500" dirty="0" err="1">
                <a:latin typeface="BPreplay" panose="02000503000000020004" pitchFamily="50" charset="0"/>
              </a:rPr>
              <a:t>Tkrueger</a:t>
            </a:r>
            <a:r>
              <a:rPr lang="en-GB" sz="500" dirty="0">
                <a:latin typeface="BPreplay" panose="02000503000000020004" pitchFamily="50" charset="0"/>
              </a:rPr>
              <a:t> and Mike's Birds (@flickr.com) - granted under creative commons licence - attribution</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16379"/>
          <a:stretch/>
        </p:blipFill>
        <p:spPr>
          <a:xfrm>
            <a:off x="759696" y="765885"/>
            <a:ext cx="3688479" cy="2739316"/>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9150" b="13934"/>
          <a:stretch/>
        </p:blipFill>
        <p:spPr>
          <a:xfrm>
            <a:off x="4448175" y="765885"/>
            <a:ext cx="3892550" cy="2739315"/>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3936"/>
          <a:stretch/>
        </p:blipFill>
        <p:spPr>
          <a:xfrm>
            <a:off x="2603935" y="3505200"/>
            <a:ext cx="3688479" cy="2657475"/>
          </a:xfrm>
          <a:prstGeom prst="rect">
            <a:avLst/>
          </a:prstGeom>
        </p:spPr>
      </p:pic>
    </p:spTree>
    <p:extLst>
      <p:ext uri="{BB962C8B-B14F-4D97-AF65-F5344CB8AC3E}">
        <p14:creationId xmlns:p14="http://schemas.microsoft.com/office/powerpoint/2010/main" val="300589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013285"/>
            <a:ext cx="8220075" cy="831431"/>
          </a:xfrm>
        </p:spPr>
        <p:txBody>
          <a:bodyPr>
            <a:noAutofit/>
          </a:bodyPr>
          <a:lstStyle/>
          <a:p>
            <a:r>
              <a:rPr lang="en-GB" sz="7200" dirty="0"/>
              <a:t>UK Beaches</a:t>
            </a:r>
          </a:p>
        </p:txBody>
      </p:sp>
    </p:spTree>
    <p:extLst>
      <p:ext uri="{BB962C8B-B14F-4D97-AF65-F5344CB8AC3E}">
        <p14:creationId xmlns:p14="http://schemas.microsoft.com/office/powerpoint/2010/main" val="101896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18773" y="6551404"/>
            <a:ext cx="3706464" cy="169277"/>
          </a:xfrm>
          <a:prstGeom prst="rect">
            <a:avLst/>
          </a:prstGeom>
          <a:noFill/>
        </p:spPr>
        <p:txBody>
          <a:bodyPr wrap="none" rtlCol="0">
            <a:spAutoFit/>
          </a:bodyPr>
          <a:lstStyle/>
          <a:p>
            <a:pPr algn="ctr"/>
            <a:r>
              <a:rPr lang="en-GB" sz="500" dirty="0">
                <a:latin typeface="BPreplay" panose="02000503000000020004" pitchFamily="50" charset="0"/>
              </a:rPr>
              <a:t>Photo courtesy of avail, </a:t>
            </a:r>
            <a:r>
              <a:rPr lang="en-GB" sz="500" dirty="0" err="1">
                <a:latin typeface="BPreplay" panose="02000503000000020004" pitchFamily="50" charset="0"/>
              </a:rPr>
              <a:t>andy</a:t>
            </a:r>
            <a:r>
              <a:rPr lang="en-GB" sz="500" dirty="0">
                <a:latin typeface="BPreplay" panose="02000503000000020004" pitchFamily="50" charset="0"/>
              </a:rPr>
              <a:t> </a:t>
            </a:r>
            <a:r>
              <a:rPr lang="en-GB" sz="500" dirty="0" err="1">
                <a:latin typeface="BPreplay" panose="02000503000000020004" pitchFamily="50" charset="0"/>
              </a:rPr>
              <a:t>liang</a:t>
            </a:r>
            <a:r>
              <a:rPr lang="en-GB" sz="500" dirty="0">
                <a:latin typeface="BPreplay" panose="02000503000000020004" pitchFamily="50" charset="0"/>
              </a:rPr>
              <a:t> and Haversack (@flickr.com) - granted under creative commons licence - attribution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651" y="735489"/>
            <a:ext cx="3591349" cy="269351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735489"/>
            <a:ext cx="3591349" cy="269351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6325" y="3429001"/>
            <a:ext cx="3591349" cy="2693511"/>
          </a:xfrm>
          <a:prstGeom prst="rect">
            <a:avLst/>
          </a:prstGeom>
        </p:spPr>
      </p:pic>
    </p:spTree>
    <p:extLst>
      <p:ext uri="{BB962C8B-B14F-4D97-AF65-F5344CB8AC3E}">
        <p14:creationId xmlns:p14="http://schemas.microsoft.com/office/powerpoint/2010/main" val="1940546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77519" y="752195"/>
            <a:ext cx="588962" cy="373063"/>
            <a:chOff x="3983038" y="6162675"/>
            <a:chExt cx="588962" cy="373063"/>
          </a:xfrm>
        </p:grpSpPr>
        <p:sp>
          <p:nvSpPr>
            <p:cNvPr id="3" name="Rectangle 2"/>
            <p:cNvSpPr/>
            <p:nvPr/>
          </p:nvSpPr>
          <p:spPr>
            <a:xfrm>
              <a:off x="3983038" y="6267450"/>
              <a:ext cx="512762" cy="161925"/>
            </a:xfrm>
            <a:prstGeom prst="rect">
              <a:avLst/>
            </a:prstGeom>
            <a:solidFill>
              <a:srgbClr val="91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p:cNvPicPr>
              <a:picLocks noChangeAspect="1"/>
            </p:cNvPicPr>
            <p:nvPr/>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3983038" y="6162675"/>
              <a:ext cx="588962"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448"/>
          <a:stretch/>
        </p:blipFill>
        <p:spPr>
          <a:xfrm>
            <a:off x="940797" y="1310326"/>
            <a:ext cx="7262407" cy="4758376"/>
          </a:xfrm>
          <a:prstGeom prst="roundRect">
            <a:avLst>
              <a:gd name="adj" fmla="val 2435"/>
            </a:avLst>
          </a:prstGeom>
        </p:spPr>
      </p:pic>
      <p:sp>
        <p:nvSpPr>
          <p:cNvPr id="2" name="Title 1"/>
          <p:cNvSpPr>
            <a:spLocks noGrp="1"/>
          </p:cNvSpPr>
          <p:nvPr>
            <p:ph type="title"/>
          </p:nvPr>
        </p:nvSpPr>
        <p:spPr/>
        <p:txBody>
          <a:bodyPr/>
          <a:lstStyle/>
          <a:p>
            <a:r>
              <a:rPr lang="en-GB" dirty="0"/>
              <a:t>Where in the World?</a:t>
            </a:r>
          </a:p>
        </p:txBody>
      </p:sp>
      <p:sp>
        <p:nvSpPr>
          <p:cNvPr id="5" name="Line Callout 1 4"/>
          <p:cNvSpPr/>
          <p:nvPr/>
        </p:nvSpPr>
        <p:spPr>
          <a:xfrm flipH="1">
            <a:off x="714373" y="3933826"/>
            <a:ext cx="1685925" cy="1362074"/>
          </a:xfrm>
          <a:prstGeom prst="borderCallout1">
            <a:avLst>
              <a:gd name="adj1" fmla="val 52473"/>
              <a:gd name="adj2" fmla="val 142"/>
              <a:gd name="adj3" fmla="val -15397"/>
              <a:gd name="adj4" fmla="val -26469"/>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b="1" dirty="0">
                <a:solidFill>
                  <a:schemeClr val="tx1"/>
                </a:solidFill>
              </a:rPr>
              <a:t>The Caribbean</a:t>
            </a:r>
            <a:endParaRPr lang="en-GB" altLang="en-US" sz="1600" dirty="0">
              <a:solidFill>
                <a:schemeClr val="tx1"/>
              </a:solidFill>
            </a:endParaRPr>
          </a:p>
          <a:p>
            <a:r>
              <a:rPr lang="en-GB" altLang="en-US" sz="1600" dirty="0">
                <a:solidFill>
                  <a:schemeClr val="tx1"/>
                </a:solidFill>
              </a:rPr>
              <a:t>The Caribbean is a group of islands and reefs in the Caribbean Sea.</a:t>
            </a:r>
            <a:endParaRPr lang="en-GB" dirty="0">
              <a:solidFill>
                <a:schemeClr val="tx1"/>
              </a:solidFill>
            </a:endParaRPr>
          </a:p>
        </p:txBody>
      </p:sp>
      <p:sp>
        <p:nvSpPr>
          <p:cNvPr id="8" name="Line Callout 1 7"/>
          <p:cNvSpPr/>
          <p:nvPr/>
        </p:nvSpPr>
        <p:spPr>
          <a:xfrm>
            <a:off x="6219826" y="3103781"/>
            <a:ext cx="2209802" cy="1611093"/>
          </a:xfrm>
          <a:prstGeom prst="borderCallout1">
            <a:avLst>
              <a:gd name="adj1" fmla="val 52473"/>
              <a:gd name="adj2" fmla="val 142"/>
              <a:gd name="adj3" fmla="val -10667"/>
              <a:gd name="adj4" fmla="val -84915"/>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1600" b="1" dirty="0">
                <a:solidFill>
                  <a:schemeClr val="tx1"/>
                </a:solidFill>
              </a:rPr>
              <a:t>United Kingdom</a:t>
            </a:r>
            <a:endParaRPr lang="en-GB" altLang="en-US" sz="1600" dirty="0">
              <a:solidFill>
                <a:schemeClr val="tx1"/>
              </a:solidFill>
            </a:endParaRPr>
          </a:p>
          <a:p>
            <a:r>
              <a:rPr lang="en-GB" altLang="en-US" sz="1600" dirty="0">
                <a:solidFill>
                  <a:schemeClr val="tx1"/>
                </a:solidFill>
              </a:rPr>
              <a:t>The United Kingdom is made up of England, Scotland, Wales and Northern Ireland. It is in the Atlantic Ocean.</a:t>
            </a:r>
          </a:p>
        </p:txBody>
      </p:sp>
      <p:sp>
        <p:nvSpPr>
          <p:cNvPr id="3" name="Oval 2"/>
          <p:cNvSpPr/>
          <p:nvPr/>
        </p:nvSpPr>
        <p:spPr>
          <a:xfrm>
            <a:off x="2786742" y="3666309"/>
            <a:ext cx="121920" cy="12192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267199" y="2856412"/>
            <a:ext cx="121920" cy="12192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5750" indent="-200025">
              <a:buFont typeface="Arial" panose="020B0604020202020204" pitchFamily="34" charset="0"/>
              <a:buChar char="•"/>
            </a:pPr>
            <a:r>
              <a:rPr lang="en-GB" dirty="0"/>
              <a:t>The weather in the Caribbean changes over the year. The Caribbean has different seasons of weather.</a:t>
            </a:r>
          </a:p>
          <a:p>
            <a:pPr marL="285750" indent="-200025">
              <a:buFont typeface="Arial" panose="020B0604020202020204" pitchFamily="34" charset="0"/>
              <a:buChar char="•"/>
            </a:pPr>
            <a:r>
              <a:rPr lang="en-GB" dirty="0"/>
              <a:t>In the winter (December, January and February), there is very little rainfall. On average, there is between 5cm to 8cm of rain each month. The average temperature is around 25 degrees Celsius.</a:t>
            </a:r>
          </a:p>
          <a:p>
            <a:pPr marL="285750" indent="-200025">
              <a:buFont typeface="Arial" panose="020B0604020202020204" pitchFamily="34" charset="0"/>
              <a:buChar char="•"/>
            </a:pPr>
            <a:r>
              <a:rPr lang="en-GB" dirty="0"/>
              <a:t>The spring months of March, April and May start to get hotter, with average temperatures of 30 degrees Celsius. There is also more rainfall, with many islands having an average 13cm of rain per month.</a:t>
            </a:r>
          </a:p>
          <a:p>
            <a:pPr marL="285750" indent="-200025">
              <a:buFont typeface="Arial" panose="020B0604020202020204" pitchFamily="34" charset="0"/>
              <a:buChar char="•"/>
            </a:pPr>
            <a:r>
              <a:rPr lang="en-GB" dirty="0"/>
              <a:t>In summer (June, July and August), both the temperature and the rainfall continue to increase. Average temperatures go up to around 35 degrees Celsius, and the average rainfall is around 25cm per month.</a:t>
            </a:r>
          </a:p>
          <a:p>
            <a:pPr marL="285750" indent="-200025">
              <a:buFont typeface="Arial" panose="020B0604020202020204" pitchFamily="34" charset="0"/>
              <a:buChar char="•"/>
            </a:pPr>
            <a:r>
              <a:rPr lang="en-GB" dirty="0"/>
              <a:t>The autumn sees some of the most unpredictable weather in the Caribbean. The hurricane season runs from June until November, but September                    and October are the peak months for hurricane activity.                                 The temperature and rainfall is the same as it is in the spring.</a:t>
            </a:r>
          </a:p>
          <a:p>
            <a:pPr marL="285750" indent="-200025">
              <a:buFont typeface="Arial" panose="020B0604020202020204" pitchFamily="34" charset="0"/>
              <a:buChar char="•"/>
            </a:pPr>
            <a:endParaRPr lang="en-GB" dirty="0"/>
          </a:p>
        </p:txBody>
      </p:sp>
      <p:sp>
        <p:nvSpPr>
          <p:cNvPr id="2" name="Title 1"/>
          <p:cNvSpPr>
            <a:spLocks noGrp="1"/>
          </p:cNvSpPr>
          <p:nvPr>
            <p:ph type="title"/>
          </p:nvPr>
        </p:nvSpPr>
        <p:spPr/>
        <p:txBody>
          <a:bodyPr/>
          <a:lstStyle/>
          <a:p>
            <a:r>
              <a:rPr lang="en-GB" dirty="0"/>
              <a:t>Weather in the Caribbean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9966" y="301437"/>
            <a:ext cx="1092142" cy="1100879"/>
          </a:xfrm>
          <a:prstGeom prst="rect">
            <a:avLst/>
          </a:prstGeom>
        </p:spPr>
      </p:pic>
      <p:pic>
        <p:nvPicPr>
          <p:cNvPr id="10" name="Picture 9"/>
          <p:cNvPicPr>
            <a:picLocks noChangeAspect="1"/>
          </p:cNvPicPr>
          <p:nvPr/>
        </p:nvPicPr>
        <p:blipFill>
          <a:blip r:embed="rId3" cstate="print">
            <a:clrChange>
              <a:clrFrom>
                <a:srgbClr val="B7C6CD"/>
              </a:clrFrom>
              <a:clrTo>
                <a:srgbClr val="B7C6CD">
                  <a:alpha val="0"/>
                </a:srgbClr>
              </a:clrTo>
            </a:clrChange>
            <a:extLst>
              <a:ext uri="{28A0092B-C50C-407E-A947-70E740481C1C}">
                <a14:useLocalDpi xmlns:a14="http://schemas.microsoft.com/office/drawing/2010/main" val="0"/>
              </a:ext>
            </a:extLst>
          </a:blip>
          <a:stretch>
            <a:fillRect/>
          </a:stretch>
        </p:blipFill>
        <p:spPr>
          <a:xfrm>
            <a:off x="6871064" y="5379023"/>
            <a:ext cx="1515291" cy="888971"/>
          </a:xfrm>
          <a:prstGeom prst="rect">
            <a:avLst/>
          </a:prstGeom>
        </p:spPr>
      </p:pic>
    </p:spTree>
    <p:extLst>
      <p:ext uri="{BB962C8B-B14F-4D97-AF65-F5344CB8AC3E}">
        <p14:creationId xmlns:p14="http://schemas.microsoft.com/office/powerpoint/2010/main" val="343063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5750" indent="-200025">
              <a:buFont typeface="Arial" panose="020B0604020202020204" pitchFamily="34" charset="0"/>
              <a:buChar char="•"/>
            </a:pPr>
            <a:r>
              <a:rPr lang="en-GB" dirty="0"/>
              <a:t>The weather in the UK also follows a seasonal pattern, but it is different to the weather pattern in the Caribbean.</a:t>
            </a:r>
          </a:p>
          <a:p>
            <a:pPr marL="285750" indent="-200025">
              <a:buFont typeface="Arial" panose="020B0604020202020204" pitchFamily="34" charset="0"/>
              <a:buChar char="•"/>
            </a:pPr>
            <a:r>
              <a:rPr lang="en-GB" dirty="0"/>
              <a:t>The winter usually sees the coldest weather. It is cold, wet and                  windy, and it sometimes snows. The average winter temperature                        is around 3 degrees Celsius, and the average rainfall is about 5cm.</a:t>
            </a:r>
          </a:p>
          <a:p>
            <a:pPr marL="285750" indent="-200025">
              <a:buFont typeface="Arial" panose="020B0604020202020204" pitchFamily="34" charset="0"/>
              <a:buChar char="•"/>
            </a:pPr>
            <a:r>
              <a:rPr lang="en-GB" dirty="0"/>
              <a:t>In spring, the weather turns milder. It can still be wet and windy, especially in April. The average temperature is 11 degrees Celsius and the average rainfall is 5cm.</a:t>
            </a:r>
          </a:p>
          <a:p>
            <a:pPr marL="285750" indent="-200025">
              <a:buFont typeface="Arial" panose="020B0604020202020204" pitchFamily="34" charset="0"/>
              <a:buChar char="•"/>
            </a:pPr>
            <a:r>
              <a:rPr lang="en-GB" dirty="0"/>
              <a:t>In summer (June, July and August), the weather gets warmer. Average temperatures go up to around 19 degrees Celsius and the average rainfall is around 4.5 cm.</a:t>
            </a:r>
          </a:p>
          <a:p>
            <a:pPr marL="285750" indent="-200025">
              <a:buFont typeface="Arial" panose="020B0604020202020204" pitchFamily="34" charset="0"/>
              <a:buChar char="•"/>
            </a:pPr>
            <a:r>
              <a:rPr lang="en-GB" dirty="0"/>
              <a:t>The autumn sees the weather turn colder and wetter. The average                temperature is 13 degrees Celsius and the average rainfall is about                6cm.</a:t>
            </a:r>
          </a:p>
          <a:p>
            <a:pPr marL="285750" indent="-200025">
              <a:buFont typeface="Arial" panose="020B0604020202020204" pitchFamily="34" charset="0"/>
              <a:buChar char="•"/>
            </a:pPr>
            <a:endParaRPr lang="en-GB" dirty="0"/>
          </a:p>
        </p:txBody>
      </p:sp>
      <p:sp>
        <p:nvSpPr>
          <p:cNvPr id="2" name="Title 1"/>
          <p:cNvSpPr>
            <a:spLocks noGrp="1"/>
          </p:cNvSpPr>
          <p:nvPr>
            <p:ph type="title"/>
          </p:nvPr>
        </p:nvSpPr>
        <p:spPr/>
        <p:txBody>
          <a:bodyPr/>
          <a:lstStyle/>
          <a:p>
            <a:r>
              <a:rPr lang="en-GB" dirty="0"/>
              <a:t>Weather in the UK</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7452" y="338519"/>
            <a:ext cx="1628503" cy="9640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175" y="1907177"/>
            <a:ext cx="1484253" cy="10894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36350">
            <a:off x="7264602" y="5123791"/>
            <a:ext cx="1164370" cy="1075102"/>
          </a:xfrm>
          <a:prstGeom prst="rect">
            <a:avLst/>
          </a:prstGeom>
        </p:spPr>
      </p:pic>
    </p:spTree>
    <p:extLst>
      <p:ext uri="{BB962C8B-B14F-4D97-AF65-F5344CB8AC3E}">
        <p14:creationId xmlns:p14="http://schemas.microsoft.com/office/powerpoint/2010/main" val="3581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013285"/>
            <a:ext cx="8220075" cy="831431"/>
          </a:xfrm>
        </p:spPr>
        <p:txBody>
          <a:bodyPr>
            <a:noAutofit/>
          </a:bodyPr>
          <a:lstStyle/>
          <a:p>
            <a:r>
              <a:rPr lang="en-GB" sz="7200" dirty="0"/>
              <a:t>Caribbean Fruit</a:t>
            </a:r>
          </a:p>
        </p:txBody>
      </p:sp>
    </p:spTree>
    <p:extLst>
      <p:ext uri="{BB962C8B-B14F-4D97-AF65-F5344CB8AC3E}">
        <p14:creationId xmlns:p14="http://schemas.microsoft.com/office/powerpoint/2010/main" val="147454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278" y="731050"/>
            <a:ext cx="3972079" cy="26468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4675" y="728124"/>
            <a:ext cx="3929303" cy="294697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278" y="3377863"/>
            <a:ext cx="3793864" cy="2845398"/>
          </a:xfrm>
          <a:prstGeom prst="rect">
            <a:avLst/>
          </a:prstGeom>
        </p:spPr>
      </p:pic>
      <p:sp>
        <p:nvSpPr>
          <p:cNvPr id="7" name="TextBox 6"/>
          <p:cNvSpPr txBox="1"/>
          <p:nvPr/>
        </p:nvSpPr>
        <p:spPr>
          <a:xfrm>
            <a:off x="2654650" y="6551404"/>
            <a:ext cx="3834704" cy="169277"/>
          </a:xfrm>
          <a:prstGeom prst="rect">
            <a:avLst/>
          </a:prstGeom>
          <a:noFill/>
        </p:spPr>
        <p:txBody>
          <a:bodyPr wrap="none" rtlCol="0">
            <a:spAutoFit/>
          </a:bodyPr>
          <a:lstStyle/>
          <a:p>
            <a:pPr algn="ctr"/>
            <a:r>
              <a:rPr lang="en-GB" sz="500" dirty="0">
                <a:latin typeface="BPreplay" panose="02000503000000020004" pitchFamily="50" charset="0"/>
              </a:rPr>
              <a:t>Photo courtesy of </a:t>
            </a:r>
            <a:r>
              <a:rPr lang="en-GB" sz="500" dirty="0" err="1">
                <a:latin typeface="BPreplay" panose="02000503000000020004" pitchFamily="50" charset="0"/>
              </a:rPr>
              <a:t>luigig</a:t>
            </a:r>
            <a:r>
              <a:rPr lang="en-GB" sz="500" dirty="0">
                <a:latin typeface="BPreplay" panose="02000503000000020004" pitchFamily="50" charset="0"/>
              </a:rPr>
              <a:t>, Virginia McMillan and Narith5 (@flickr.com) - granted under creative commons licence - attribution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8684" y="3316084"/>
            <a:ext cx="3885294" cy="2907178"/>
          </a:xfrm>
          <a:prstGeom prst="rect">
            <a:avLst/>
          </a:prstGeom>
        </p:spPr>
      </p:pic>
      <p:sp>
        <p:nvSpPr>
          <p:cNvPr id="2" name="TextBox 1"/>
          <p:cNvSpPr txBox="1"/>
          <p:nvPr/>
        </p:nvSpPr>
        <p:spPr>
          <a:xfrm>
            <a:off x="2741304" y="2803103"/>
            <a:ext cx="1711366" cy="523220"/>
          </a:xfrm>
          <a:prstGeom prst="rect">
            <a:avLst/>
          </a:prstGeom>
          <a:noFill/>
        </p:spPr>
        <p:txBody>
          <a:bodyPr wrap="none" rtlCol="0">
            <a:spAutoFit/>
          </a:bodyPr>
          <a:lstStyle/>
          <a:p>
            <a:pPr algn="r"/>
            <a:r>
              <a:rPr lang="en-GB" sz="2800" dirty="0">
                <a:solidFill>
                  <a:schemeClr val="bg1"/>
                </a:solidFill>
                <a:latin typeface="+mj-lt"/>
              </a:rPr>
              <a:t>breadfruit</a:t>
            </a:r>
          </a:p>
        </p:txBody>
      </p:sp>
      <p:sp>
        <p:nvSpPr>
          <p:cNvPr id="9" name="TextBox 8"/>
          <p:cNvSpPr txBox="1"/>
          <p:nvPr/>
        </p:nvSpPr>
        <p:spPr>
          <a:xfrm>
            <a:off x="6105470" y="2803103"/>
            <a:ext cx="2262799" cy="523220"/>
          </a:xfrm>
          <a:prstGeom prst="rect">
            <a:avLst/>
          </a:prstGeom>
          <a:noFill/>
        </p:spPr>
        <p:txBody>
          <a:bodyPr wrap="none" rtlCol="0">
            <a:spAutoFit/>
          </a:bodyPr>
          <a:lstStyle/>
          <a:p>
            <a:pPr algn="r"/>
            <a:r>
              <a:rPr lang="en-GB" sz="2800" dirty="0">
                <a:solidFill>
                  <a:schemeClr val="bg1"/>
                </a:solidFill>
                <a:latin typeface="+mj-lt"/>
              </a:rPr>
              <a:t>custard apple</a:t>
            </a:r>
          </a:p>
        </p:txBody>
      </p:sp>
      <p:sp>
        <p:nvSpPr>
          <p:cNvPr id="10" name="TextBox 9"/>
          <p:cNvSpPr txBox="1"/>
          <p:nvPr/>
        </p:nvSpPr>
        <p:spPr>
          <a:xfrm>
            <a:off x="3021311" y="5668225"/>
            <a:ext cx="1467068" cy="523220"/>
          </a:xfrm>
          <a:prstGeom prst="rect">
            <a:avLst/>
          </a:prstGeom>
          <a:noFill/>
        </p:spPr>
        <p:txBody>
          <a:bodyPr wrap="none" rtlCol="0">
            <a:spAutoFit/>
          </a:bodyPr>
          <a:lstStyle/>
          <a:p>
            <a:pPr algn="r"/>
            <a:r>
              <a:rPr lang="en-GB" sz="2800" dirty="0">
                <a:solidFill>
                  <a:schemeClr val="bg1"/>
                </a:solidFill>
                <a:latin typeface="+mj-lt"/>
              </a:rPr>
              <a:t>plantain</a:t>
            </a:r>
          </a:p>
        </p:txBody>
      </p:sp>
      <p:sp>
        <p:nvSpPr>
          <p:cNvPr id="11" name="TextBox 10"/>
          <p:cNvSpPr txBox="1"/>
          <p:nvPr/>
        </p:nvSpPr>
        <p:spPr>
          <a:xfrm>
            <a:off x="7284634" y="5668225"/>
            <a:ext cx="1119344" cy="523220"/>
          </a:xfrm>
          <a:prstGeom prst="rect">
            <a:avLst/>
          </a:prstGeom>
          <a:noFill/>
        </p:spPr>
        <p:txBody>
          <a:bodyPr wrap="none" rtlCol="0">
            <a:spAutoFit/>
          </a:bodyPr>
          <a:lstStyle/>
          <a:p>
            <a:pPr algn="r"/>
            <a:r>
              <a:rPr lang="en-GB" sz="2800" dirty="0">
                <a:solidFill>
                  <a:schemeClr val="bg1"/>
                </a:solidFill>
                <a:latin typeface="+mj-lt"/>
              </a:rPr>
              <a:t>guava</a:t>
            </a:r>
          </a:p>
        </p:txBody>
      </p:sp>
    </p:spTree>
    <p:extLst>
      <p:ext uri="{BB962C8B-B14F-4D97-AF65-F5344CB8AC3E}">
        <p14:creationId xmlns:p14="http://schemas.microsoft.com/office/powerpoint/2010/main" val="99351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73888" y="6551404"/>
            <a:ext cx="3796232" cy="169277"/>
          </a:xfrm>
          <a:prstGeom prst="rect">
            <a:avLst/>
          </a:prstGeom>
          <a:noFill/>
        </p:spPr>
        <p:txBody>
          <a:bodyPr wrap="none" rtlCol="0">
            <a:spAutoFit/>
          </a:bodyPr>
          <a:lstStyle/>
          <a:p>
            <a:pPr algn="ctr"/>
            <a:r>
              <a:rPr lang="en-GB" sz="500" dirty="0">
                <a:latin typeface="BPreplay" panose="02000503000000020004" pitchFamily="50" charset="0"/>
              </a:rPr>
              <a:t>Photo courtesy of </a:t>
            </a:r>
            <a:r>
              <a:rPr lang="en-GB" sz="500" dirty="0" err="1">
                <a:latin typeface="BPreplay" panose="02000503000000020004" pitchFamily="50" charset="0"/>
              </a:rPr>
              <a:t>sneakerdog</a:t>
            </a:r>
            <a:r>
              <a:rPr lang="en-GB" sz="500" dirty="0">
                <a:latin typeface="BPreplay" panose="02000503000000020004" pitchFamily="50" charset="0"/>
              </a:rPr>
              <a:t>, </a:t>
            </a:r>
            <a:r>
              <a:rPr lang="en-GB" sz="500" dirty="0" err="1">
                <a:latin typeface="BPreplay" panose="02000503000000020004" pitchFamily="50" charset="0"/>
              </a:rPr>
              <a:t>Koshyk</a:t>
            </a:r>
            <a:r>
              <a:rPr lang="en-GB" sz="500" dirty="0">
                <a:latin typeface="BPreplay" panose="02000503000000020004" pitchFamily="50" charset="0"/>
              </a:rPr>
              <a:t> and </a:t>
            </a:r>
            <a:r>
              <a:rPr lang="en-GB" sz="500" dirty="0" err="1">
                <a:latin typeface="BPreplay" panose="02000503000000020004" pitchFamily="50" charset="0"/>
              </a:rPr>
              <a:t>bangdoll</a:t>
            </a:r>
            <a:r>
              <a:rPr lang="en-GB" sz="500" dirty="0">
                <a:latin typeface="BPreplay" panose="02000503000000020004" pitchFamily="50" charset="0"/>
              </a:rPr>
              <a:t>  (@flickr.com) - granted under creative commons licence - attribution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551" y="720293"/>
            <a:ext cx="3980805" cy="2646812"/>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013" t="2028" r="3247" b="18455"/>
          <a:stretch/>
        </p:blipFill>
        <p:spPr>
          <a:xfrm>
            <a:off x="4755357" y="720293"/>
            <a:ext cx="3622290" cy="263250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0592" y="3352800"/>
            <a:ext cx="3980805" cy="2646812"/>
          </a:xfrm>
          <a:prstGeom prst="rect">
            <a:avLst/>
          </a:prstGeom>
        </p:spPr>
      </p:pic>
      <p:sp>
        <p:nvSpPr>
          <p:cNvPr id="6" name="TextBox 5"/>
          <p:cNvSpPr txBox="1"/>
          <p:nvPr/>
        </p:nvSpPr>
        <p:spPr>
          <a:xfrm>
            <a:off x="3418221" y="2803103"/>
            <a:ext cx="1329724" cy="523220"/>
          </a:xfrm>
          <a:prstGeom prst="rect">
            <a:avLst/>
          </a:prstGeom>
          <a:noFill/>
        </p:spPr>
        <p:txBody>
          <a:bodyPr wrap="none" rtlCol="0">
            <a:spAutoFit/>
          </a:bodyPr>
          <a:lstStyle/>
          <a:p>
            <a:pPr algn="r"/>
            <a:r>
              <a:rPr lang="en-GB" sz="2800" dirty="0">
                <a:solidFill>
                  <a:schemeClr val="bg1"/>
                </a:solidFill>
                <a:latin typeface="+mj-lt"/>
              </a:rPr>
              <a:t>papaya</a:t>
            </a:r>
          </a:p>
        </p:txBody>
      </p:sp>
      <p:sp>
        <p:nvSpPr>
          <p:cNvPr id="8" name="TextBox 7"/>
          <p:cNvSpPr txBox="1"/>
          <p:nvPr/>
        </p:nvSpPr>
        <p:spPr>
          <a:xfrm>
            <a:off x="7126400" y="720293"/>
            <a:ext cx="1241045" cy="523220"/>
          </a:xfrm>
          <a:prstGeom prst="rect">
            <a:avLst/>
          </a:prstGeom>
          <a:noFill/>
        </p:spPr>
        <p:txBody>
          <a:bodyPr wrap="none" rtlCol="0">
            <a:spAutoFit/>
          </a:bodyPr>
          <a:lstStyle/>
          <a:p>
            <a:pPr algn="r"/>
            <a:r>
              <a:rPr lang="en-GB" sz="2800" dirty="0">
                <a:latin typeface="+mj-lt"/>
              </a:rPr>
              <a:t>mango</a:t>
            </a:r>
          </a:p>
        </p:txBody>
      </p:sp>
      <p:sp>
        <p:nvSpPr>
          <p:cNvPr id="9" name="TextBox 8"/>
          <p:cNvSpPr txBox="1"/>
          <p:nvPr/>
        </p:nvSpPr>
        <p:spPr>
          <a:xfrm>
            <a:off x="5231811" y="5462087"/>
            <a:ext cx="1529586" cy="523220"/>
          </a:xfrm>
          <a:prstGeom prst="rect">
            <a:avLst/>
          </a:prstGeom>
          <a:noFill/>
        </p:spPr>
        <p:txBody>
          <a:bodyPr wrap="none" rtlCol="0">
            <a:spAutoFit/>
          </a:bodyPr>
          <a:lstStyle/>
          <a:p>
            <a:pPr algn="r"/>
            <a:r>
              <a:rPr lang="en-GB" sz="2800" dirty="0">
                <a:solidFill>
                  <a:schemeClr val="bg1"/>
                </a:solidFill>
                <a:latin typeface="+mj-lt"/>
              </a:rPr>
              <a:t>coconuts</a:t>
            </a:r>
          </a:p>
        </p:txBody>
      </p:sp>
    </p:spTree>
    <p:extLst>
      <p:ext uri="{BB962C8B-B14F-4D97-AF65-F5344CB8AC3E}">
        <p14:creationId xmlns:p14="http://schemas.microsoft.com/office/powerpoint/2010/main" val="376911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3013285"/>
            <a:ext cx="8220075" cy="831431"/>
          </a:xfrm>
        </p:spPr>
        <p:txBody>
          <a:bodyPr>
            <a:noAutofit/>
          </a:bodyPr>
          <a:lstStyle/>
          <a:p>
            <a:r>
              <a:rPr lang="en-GB" sz="7200" dirty="0"/>
              <a:t>UK Fruit</a:t>
            </a:r>
          </a:p>
        </p:txBody>
      </p:sp>
    </p:spTree>
    <p:extLst>
      <p:ext uri="{BB962C8B-B14F-4D97-AF65-F5344CB8AC3E}">
        <p14:creationId xmlns:p14="http://schemas.microsoft.com/office/powerpoint/2010/main" val="303152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1152" y="6551404"/>
            <a:ext cx="4581703" cy="169277"/>
          </a:xfrm>
          <a:prstGeom prst="rect">
            <a:avLst/>
          </a:prstGeom>
          <a:noFill/>
        </p:spPr>
        <p:txBody>
          <a:bodyPr wrap="none" rtlCol="0">
            <a:spAutoFit/>
          </a:bodyPr>
          <a:lstStyle/>
          <a:p>
            <a:pPr algn="ctr"/>
            <a:r>
              <a:rPr lang="en-GB" sz="500" dirty="0">
                <a:latin typeface="BPreplay" panose="02000503000000020004" pitchFamily="50" charset="0"/>
              </a:rPr>
              <a:t>Photo courtesy of Fried Dough , </a:t>
            </a:r>
            <a:r>
              <a:rPr lang="en-GB" sz="500" dirty="0" err="1">
                <a:latin typeface="BPreplay" panose="02000503000000020004" pitchFamily="50" charset="0"/>
              </a:rPr>
              <a:t>katerha</a:t>
            </a:r>
            <a:r>
              <a:rPr lang="en-GB" sz="500" dirty="0">
                <a:latin typeface="BPreplay" panose="02000503000000020004" pitchFamily="50" charset="0"/>
              </a:rPr>
              <a:t>, The Garden Smallholder and cuttlefish (@flickr.com) - granted under creative commons licence - attribution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95" y="765884"/>
            <a:ext cx="3960124" cy="29700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2130" y="765884"/>
            <a:ext cx="3960124" cy="2970093"/>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r="6470"/>
          <a:stretch/>
        </p:blipFill>
        <p:spPr>
          <a:xfrm>
            <a:off x="759695" y="3468359"/>
            <a:ext cx="3707802" cy="264288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2130" y="3468359"/>
            <a:ext cx="3960124" cy="2642880"/>
          </a:xfrm>
          <a:prstGeom prst="rect">
            <a:avLst/>
          </a:prstGeom>
        </p:spPr>
      </p:pic>
      <p:sp>
        <p:nvSpPr>
          <p:cNvPr id="8" name="TextBox 7"/>
          <p:cNvSpPr txBox="1"/>
          <p:nvPr/>
        </p:nvSpPr>
        <p:spPr>
          <a:xfrm>
            <a:off x="2380181" y="2928509"/>
            <a:ext cx="2062424" cy="523220"/>
          </a:xfrm>
          <a:prstGeom prst="rect">
            <a:avLst/>
          </a:prstGeom>
          <a:noFill/>
        </p:spPr>
        <p:txBody>
          <a:bodyPr wrap="none" rtlCol="0">
            <a:spAutoFit/>
          </a:bodyPr>
          <a:lstStyle/>
          <a:p>
            <a:pPr algn="r"/>
            <a:r>
              <a:rPr lang="en-GB" sz="2800" dirty="0">
                <a:solidFill>
                  <a:schemeClr val="bg1"/>
                </a:solidFill>
                <a:latin typeface="+mj-lt"/>
              </a:rPr>
              <a:t>strawberries</a:t>
            </a:r>
          </a:p>
        </p:txBody>
      </p:sp>
      <p:sp>
        <p:nvSpPr>
          <p:cNvPr id="12" name="TextBox 11"/>
          <p:cNvSpPr txBox="1"/>
          <p:nvPr/>
        </p:nvSpPr>
        <p:spPr>
          <a:xfrm>
            <a:off x="7251266" y="2928509"/>
            <a:ext cx="1170513" cy="523220"/>
          </a:xfrm>
          <a:prstGeom prst="rect">
            <a:avLst/>
          </a:prstGeom>
          <a:noFill/>
        </p:spPr>
        <p:txBody>
          <a:bodyPr wrap="none" rtlCol="0">
            <a:spAutoFit/>
          </a:bodyPr>
          <a:lstStyle/>
          <a:p>
            <a:pPr algn="r"/>
            <a:r>
              <a:rPr lang="en-GB" sz="2800" dirty="0">
                <a:latin typeface="+mj-lt"/>
              </a:rPr>
              <a:t>apples</a:t>
            </a:r>
          </a:p>
        </p:txBody>
      </p:sp>
      <p:sp>
        <p:nvSpPr>
          <p:cNvPr id="13" name="TextBox 12"/>
          <p:cNvSpPr txBox="1"/>
          <p:nvPr/>
        </p:nvSpPr>
        <p:spPr>
          <a:xfrm>
            <a:off x="2164026" y="5565542"/>
            <a:ext cx="2246321" cy="523220"/>
          </a:xfrm>
          <a:prstGeom prst="rect">
            <a:avLst/>
          </a:prstGeom>
          <a:noFill/>
        </p:spPr>
        <p:txBody>
          <a:bodyPr wrap="none" rtlCol="0">
            <a:spAutoFit/>
          </a:bodyPr>
          <a:lstStyle/>
          <a:p>
            <a:pPr algn="r"/>
            <a:r>
              <a:rPr lang="en-GB" sz="2800" dirty="0">
                <a:solidFill>
                  <a:schemeClr val="bg1"/>
                </a:solidFill>
                <a:latin typeface="+mj-lt"/>
              </a:rPr>
              <a:t>blackcurrants</a:t>
            </a:r>
          </a:p>
        </p:txBody>
      </p:sp>
      <p:sp>
        <p:nvSpPr>
          <p:cNvPr id="14" name="TextBox 13"/>
          <p:cNvSpPr txBox="1"/>
          <p:nvPr/>
        </p:nvSpPr>
        <p:spPr>
          <a:xfrm>
            <a:off x="7401528" y="5565542"/>
            <a:ext cx="1010726" cy="523220"/>
          </a:xfrm>
          <a:prstGeom prst="rect">
            <a:avLst/>
          </a:prstGeom>
          <a:noFill/>
        </p:spPr>
        <p:txBody>
          <a:bodyPr wrap="none" rtlCol="0">
            <a:spAutoFit/>
          </a:bodyPr>
          <a:lstStyle/>
          <a:p>
            <a:pPr algn="r"/>
            <a:r>
              <a:rPr lang="en-GB" sz="2800" dirty="0">
                <a:solidFill>
                  <a:schemeClr val="bg1"/>
                </a:solidFill>
                <a:latin typeface="+mj-lt"/>
              </a:rPr>
              <a:t>pears</a:t>
            </a:r>
          </a:p>
        </p:txBody>
      </p:sp>
    </p:spTree>
    <p:extLst>
      <p:ext uri="{BB962C8B-B14F-4D97-AF65-F5344CB8AC3E}">
        <p14:creationId xmlns:p14="http://schemas.microsoft.com/office/powerpoint/2010/main" val="667101017"/>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1230</TotalTime>
  <Words>596</Words>
  <Application>Microsoft Office PowerPoint</Application>
  <PresentationFormat>On-screen Show (4:3)</PresentationFormat>
  <Paragraphs>47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Sassoon Infant Rg</vt:lpstr>
      <vt:lpstr>Sassoon Infant Md</vt:lpstr>
      <vt:lpstr>ABeeZee</vt:lpstr>
      <vt:lpstr>Arial</vt:lpstr>
      <vt:lpstr>BPreplay</vt:lpstr>
      <vt:lpstr>Office Theme</vt:lpstr>
      <vt:lpstr>PowerPoint Presentation</vt:lpstr>
      <vt:lpstr>Where in the World?</vt:lpstr>
      <vt:lpstr>Weather in the Caribbean </vt:lpstr>
      <vt:lpstr>Weather in the UK</vt:lpstr>
      <vt:lpstr>Caribbean Fruit</vt:lpstr>
      <vt:lpstr>PowerPoint Presentation</vt:lpstr>
      <vt:lpstr>PowerPoint Presentation</vt:lpstr>
      <vt:lpstr>UK Fruit</vt:lpstr>
      <vt:lpstr>PowerPoint Presentation</vt:lpstr>
      <vt:lpstr>PowerPoint Presentation</vt:lpstr>
      <vt:lpstr>Caribbean Houses</vt:lpstr>
      <vt:lpstr>PowerPoint Presentation</vt:lpstr>
      <vt:lpstr>UK Houses</vt:lpstr>
      <vt:lpstr>PowerPoint Presentation</vt:lpstr>
      <vt:lpstr>Caribbean Beaches</vt:lpstr>
      <vt:lpstr>PowerPoint Presentation</vt:lpstr>
      <vt:lpstr>UK Beaches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Gladys Bruce-Vanderpuije</cp:lastModifiedBy>
  <cp:revision>109</cp:revision>
  <dcterms:created xsi:type="dcterms:W3CDTF">2014-10-01T16:09:27Z</dcterms:created>
  <dcterms:modified xsi:type="dcterms:W3CDTF">2021-05-09T00:41:56Z</dcterms:modified>
</cp:coreProperties>
</file>