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8" r:id="rId2"/>
    <p:sldId id="264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2" r:id="rId12"/>
    <p:sldId id="281" r:id="rId13"/>
    <p:sldId id="267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Twinkl" pitchFamily="2" charset="0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506C"/>
    <a:srgbClr val="E40050"/>
    <a:srgbClr val="8CB749"/>
    <a:srgbClr val="C71419"/>
    <a:srgbClr val="31B7BC"/>
    <a:srgbClr val="F8CACA"/>
    <a:srgbClr val="FCFDFD"/>
    <a:srgbClr val="009285"/>
    <a:srgbClr val="CA4692"/>
    <a:srgbClr val="C908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6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876" y="96"/>
      </p:cViewPr>
      <p:guideLst>
        <p:guide orient="horz" pos="2137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26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home-early-years-planning/maths-mastery-foundation-planning-early-years/addition-and-subtraction-maths-mastery-foundation-planning-early-years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40200" y="3069166"/>
            <a:ext cx="863600" cy="719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slide" Target="slide2.xml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5.png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11" Type="http://schemas.openxmlformats.org/officeDocument/2006/relationships/slide" Target="slide13.xml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slide" Target="slide2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openxmlformats.org/officeDocument/2006/relationships/slide" Target="slide2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openxmlformats.org/officeDocument/2006/relationships/slide" Target="slide2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roc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078" y="4024201"/>
            <a:ext cx="2830688" cy="1841245"/>
          </a:xfrm>
          <a:prstGeom prst="rect">
            <a:avLst/>
          </a:prstGeom>
        </p:spPr>
      </p:pic>
      <p:pic>
        <p:nvPicPr>
          <p:cNvPr id="19" name="roc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716" y="4025068"/>
            <a:ext cx="2830688" cy="18412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Dinosaur Addition</a:t>
            </a:r>
            <a:endParaRPr lang="en-GB" sz="32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73803" y="1514285"/>
            <a:ext cx="3901847" cy="828672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1800" b="0" dirty="0" smtClean="0">
                <a:solidFill>
                  <a:srgbClr val="000000"/>
                </a:solidFill>
                <a:latin typeface="Twinkl" pitchFamily="50" charset="0"/>
              </a:rPr>
              <a:t>The </a:t>
            </a:r>
            <a:r>
              <a:rPr lang="en-GB" sz="1800" b="0" dirty="0">
                <a:solidFill>
                  <a:srgbClr val="000000"/>
                </a:solidFill>
                <a:latin typeface="Twinkl" pitchFamily="50" charset="0"/>
              </a:rPr>
              <a:t>dinosaurs are playing on the rocks! Click the </a:t>
            </a:r>
            <a:r>
              <a:rPr lang="en-GB" sz="1800" b="0" dirty="0" smtClean="0">
                <a:solidFill>
                  <a:srgbClr val="000000"/>
                </a:solidFill>
                <a:latin typeface="Twinkl" pitchFamily="50" charset="0"/>
              </a:rPr>
              <a:t>first rock </a:t>
            </a:r>
            <a:r>
              <a:rPr lang="en-GB" sz="1800" b="0" dirty="0">
                <a:solidFill>
                  <a:srgbClr val="000000"/>
                </a:solidFill>
                <a:latin typeface="Twinkl" pitchFamily="50" charset="0"/>
              </a:rPr>
              <a:t>to move the dinosaurs. 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637182" y="6016212"/>
            <a:ext cx="7728574" cy="664233"/>
          </a:xfrm>
          <a:prstGeom prst="roundRect">
            <a:avLst/>
          </a:prstGeom>
          <a:solidFill>
            <a:srgbClr val="E9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Twinkl" pitchFamily="50" charset="0"/>
              </a:rPr>
              <a:t>Click on the </a:t>
            </a:r>
            <a:r>
              <a:rPr lang="en-GB" sz="1400" dirty="0" smtClean="0">
                <a:solidFill>
                  <a:schemeClr val="bg1"/>
                </a:solidFill>
                <a:latin typeface="Twinkl" pitchFamily="50" charset="0"/>
              </a:rPr>
              <a:t>Pterodactyl to </a:t>
            </a:r>
            <a:r>
              <a:rPr lang="en-GB" sz="1400" dirty="0">
                <a:solidFill>
                  <a:schemeClr val="bg1"/>
                </a:solidFill>
                <a:latin typeface="Twinkl" pitchFamily="50" charset="0"/>
              </a:rPr>
              <a:t>reveal questions that encourage the development of children’s mathematical reasoning skills.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8" name="Question 3"/>
          <p:cNvSpPr/>
          <p:nvPr/>
        </p:nvSpPr>
        <p:spPr>
          <a:xfrm>
            <a:off x="5127464" y="1445079"/>
            <a:ext cx="2200900" cy="897878"/>
          </a:xfrm>
          <a:prstGeom prst="roundRect">
            <a:avLst>
              <a:gd name="adj" fmla="val 20574"/>
            </a:avLst>
          </a:prstGeom>
          <a:solidFill>
            <a:srgbClr val="31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Twinkl" pitchFamily="50" charset="0"/>
              </a:rPr>
              <a:t>When the dinosaurs move, does the total number change? How do you know?</a:t>
            </a:r>
          </a:p>
        </p:txBody>
      </p:sp>
      <p:sp>
        <p:nvSpPr>
          <p:cNvPr id="9" name="Question 2"/>
          <p:cNvSpPr/>
          <p:nvPr/>
        </p:nvSpPr>
        <p:spPr>
          <a:xfrm>
            <a:off x="5129614" y="1439016"/>
            <a:ext cx="2200900" cy="903941"/>
          </a:xfrm>
          <a:prstGeom prst="roundRect">
            <a:avLst>
              <a:gd name="adj" fmla="val 16118"/>
            </a:avLst>
          </a:prstGeom>
          <a:solidFill>
            <a:srgbClr val="E9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Twinkl" pitchFamily="50" charset="0"/>
              </a:rPr>
              <a:t>How many are there altogether?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0" name="Question 1"/>
          <p:cNvSpPr/>
          <p:nvPr/>
        </p:nvSpPr>
        <p:spPr>
          <a:xfrm>
            <a:off x="5113730" y="1439016"/>
            <a:ext cx="2214634" cy="910724"/>
          </a:xfrm>
          <a:prstGeom prst="roundRect">
            <a:avLst>
              <a:gd name="adj" fmla="val 13323"/>
            </a:avLst>
          </a:prstGeom>
          <a:solidFill>
            <a:srgbClr val="31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bg1"/>
                </a:solidFill>
                <a:latin typeface="Twinkl" pitchFamily="50" charset="0"/>
              </a:rPr>
              <a:t>How </a:t>
            </a:r>
            <a:r>
              <a:rPr lang="en-GB" sz="1400" smtClean="0">
                <a:solidFill>
                  <a:schemeClr val="bg1"/>
                </a:solidFill>
                <a:latin typeface="Twinkl" pitchFamily="50" charset="0"/>
              </a:rPr>
              <a:t>many </a:t>
            </a:r>
            <a:r>
              <a:rPr lang="en-GB" sz="1400" dirty="0">
                <a:solidFill>
                  <a:schemeClr val="bg1"/>
                </a:solidFill>
                <a:latin typeface="Twinkl" pitchFamily="50" charset="0"/>
              </a:rPr>
              <a:t>dinosaurs are on each rock?</a:t>
            </a:r>
            <a:endParaRPr lang="en-GB" sz="1400" dirty="0">
              <a:solidFill>
                <a:schemeClr val="bg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36274" y="199475"/>
            <a:ext cx="558839" cy="558839"/>
            <a:chOff x="1308100" y="3224141"/>
            <a:chExt cx="635000" cy="635000"/>
          </a:xfrm>
        </p:grpSpPr>
        <p:sp>
          <p:nvSpPr>
            <p:cNvPr id="15" name="Oval 14"/>
            <p:cNvSpPr/>
            <p:nvPr/>
          </p:nvSpPr>
          <p:spPr>
            <a:xfrm>
              <a:off x="1308100" y="3224141"/>
              <a:ext cx="635000" cy="635000"/>
            </a:xfrm>
            <a:prstGeom prst="ellipse">
              <a:avLst/>
            </a:prstGeom>
            <a:solidFill>
              <a:srgbClr val="F8CACA"/>
            </a:solidFill>
            <a:ln w="19050">
              <a:solidFill>
                <a:srgbClr val="E40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Arrow: Right 15"/>
            <p:cNvSpPr/>
            <p:nvPr/>
          </p:nvSpPr>
          <p:spPr>
            <a:xfrm flipH="1">
              <a:off x="1475799" y="3438306"/>
              <a:ext cx="293200" cy="231800"/>
            </a:xfrm>
            <a:prstGeom prst="rightArrow">
              <a:avLst/>
            </a:prstGeom>
            <a:solidFill>
              <a:srgbClr val="E9506C"/>
            </a:solidFill>
            <a:ln w="12700">
              <a:solidFill>
                <a:srgbClr val="E40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" name="Reset Button"/>
          <p:cNvGrpSpPr/>
          <p:nvPr/>
        </p:nvGrpSpPr>
        <p:grpSpPr>
          <a:xfrm>
            <a:off x="7124162" y="2579400"/>
            <a:ext cx="1808779" cy="558839"/>
            <a:chOff x="2452090" y="4000699"/>
            <a:chExt cx="1808779" cy="558839"/>
          </a:xfrm>
        </p:grpSpPr>
        <p:sp>
          <p:nvSpPr>
            <p:cNvPr id="4" name="Rectangle"/>
            <p:cNvSpPr/>
            <p:nvPr/>
          </p:nvSpPr>
          <p:spPr>
            <a:xfrm>
              <a:off x="2452090" y="4088365"/>
              <a:ext cx="1529360" cy="356071"/>
            </a:xfrm>
            <a:prstGeom prst="roundRect">
              <a:avLst>
                <a:gd name="adj" fmla="val 10648"/>
              </a:avLst>
            </a:prstGeom>
            <a:solidFill>
              <a:srgbClr val="31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set text"/>
            <p:cNvSpPr txBox="1"/>
            <p:nvPr/>
          </p:nvSpPr>
          <p:spPr>
            <a:xfrm>
              <a:off x="2764629" y="4075104"/>
              <a:ext cx="1216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reset</a:t>
              </a:r>
            </a:p>
          </p:txBody>
        </p:sp>
        <p:sp>
          <p:nvSpPr>
            <p:cNvPr id="41" name="Circle"/>
            <p:cNvSpPr/>
            <p:nvPr/>
          </p:nvSpPr>
          <p:spPr>
            <a:xfrm>
              <a:off x="3702030" y="4000699"/>
              <a:ext cx="558839" cy="558839"/>
            </a:xfrm>
            <a:prstGeom prst="ellipse">
              <a:avLst/>
            </a:prstGeom>
            <a:solidFill>
              <a:srgbClr val="009285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 </a:t>
              </a:r>
            </a:p>
          </p:txBody>
        </p:sp>
        <p:sp>
          <p:nvSpPr>
            <p:cNvPr id="23" name="Arrow: Circular 22"/>
            <p:cNvSpPr/>
            <p:nvPr/>
          </p:nvSpPr>
          <p:spPr>
            <a:xfrm>
              <a:off x="3823596" y="4128731"/>
              <a:ext cx="315705" cy="315705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447423"/>
                <a:gd name="adj5" fmla="val 1413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Click Again Button"/>
          <p:cNvGrpSpPr/>
          <p:nvPr/>
        </p:nvGrpSpPr>
        <p:grpSpPr>
          <a:xfrm>
            <a:off x="5189970" y="2585864"/>
            <a:ext cx="1810288" cy="558839"/>
            <a:chOff x="3062247" y="3925433"/>
            <a:chExt cx="1810288" cy="558839"/>
          </a:xfrm>
        </p:grpSpPr>
        <p:sp>
          <p:nvSpPr>
            <p:cNvPr id="45" name="Reset text"/>
            <p:cNvSpPr txBox="1"/>
            <p:nvPr/>
          </p:nvSpPr>
          <p:spPr>
            <a:xfrm>
              <a:off x="3062247" y="4046130"/>
              <a:ext cx="1325327" cy="353943"/>
            </a:xfrm>
            <a:prstGeom prst="rect">
              <a:avLst/>
            </a:prstGeom>
            <a:solidFill>
              <a:srgbClr val="E9506C"/>
            </a:solidFill>
          </p:spPr>
          <p:txBody>
            <a:bodyPr wrap="square" rtlCol="0">
              <a:spAutoFit/>
            </a:bodyPr>
            <a:lstStyle/>
            <a:p>
              <a:r>
                <a:rPr lang="en-GB" sz="1700" b="1" dirty="0">
                  <a:solidFill>
                    <a:schemeClr val="bg1"/>
                  </a:solidFill>
                </a:rPr>
                <a:t>click again</a:t>
              </a:r>
            </a:p>
          </p:txBody>
        </p:sp>
        <p:sp>
          <p:nvSpPr>
            <p:cNvPr id="46" name="Circle"/>
            <p:cNvSpPr/>
            <p:nvPr/>
          </p:nvSpPr>
          <p:spPr>
            <a:xfrm>
              <a:off x="4313696" y="3925433"/>
              <a:ext cx="558839" cy="558839"/>
            </a:xfrm>
            <a:prstGeom prst="ellipse">
              <a:avLst/>
            </a:prstGeom>
            <a:solidFill>
              <a:srgbClr val="E4005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 </a:t>
              </a:r>
            </a:p>
          </p:txBody>
        </p:sp>
        <p:sp>
          <p:nvSpPr>
            <p:cNvPr id="29" name="Arrow: Right 28"/>
            <p:cNvSpPr/>
            <p:nvPr/>
          </p:nvSpPr>
          <p:spPr>
            <a:xfrm>
              <a:off x="4441150" y="4127461"/>
              <a:ext cx="299165" cy="170695"/>
            </a:xfrm>
            <a:prstGeom prst="rightArrow">
              <a:avLst>
                <a:gd name="adj1" fmla="val 47210"/>
                <a:gd name="adj2" fmla="val 555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" name="din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856" y="1533684"/>
            <a:ext cx="1504079" cy="9778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906" y="4141192"/>
            <a:ext cx="1355942" cy="9588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783" y="3716372"/>
            <a:ext cx="1130413" cy="12444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989" y="3690769"/>
            <a:ext cx="1697777" cy="74159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196" y="3707408"/>
            <a:ext cx="1331272" cy="113743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289" y="4201187"/>
            <a:ext cx="1331272" cy="113743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782" y="4299616"/>
            <a:ext cx="1130413" cy="124443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70" y="4233546"/>
            <a:ext cx="1355942" cy="95880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553" y="3783123"/>
            <a:ext cx="1697777" cy="74159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46" y="4391970"/>
            <a:ext cx="1130413" cy="1244435"/>
          </a:xfrm>
          <a:prstGeom prst="rect">
            <a:avLst/>
          </a:prstGeom>
        </p:spPr>
      </p:pic>
      <p:sp>
        <p:nvSpPr>
          <p:cNvPr id="35" name="Rectangle 34">
            <a:hlinkClick r:id="rId8" action="ppaction://hlinksldjump"/>
          </p:cNvPr>
          <p:cNvSpPr/>
          <p:nvPr/>
        </p:nvSpPr>
        <p:spPr>
          <a:xfrm>
            <a:off x="222192" y="162370"/>
            <a:ext cx="572922" cy="604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80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0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Flower Garden Addition</a:t>
            </a:r>
            <a:endParaRPr lang="en-GB" sz="32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73803" y="1420893"/>
            <a:ext cx="4237479" cy="828672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1800" b="0" dirty="0">
                <a:solidFill>
                  <a:srgbClr val="000000"/>
                </a:solidFill>
                <a:latin typeface="Twinkl" pitchFamily="50" charset="0"/>
              </a:rPr>
              <a:t>Click the sun to watch the beautiful flowers grow in the garden. 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637182" y="6016212"/>
            <a:ext cx="7728574" cy="664233"/>
          </a:xfrm>
          <a:prstGeom prst="roundRect">
            <a:avLst/>
          </a:prstGeom>
          <a:solidFill>
            <a:srgbClr val="E9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Twinkl" pitchFamily="50" charset="0"/>
              </a:rPr>
              <a:t>Click on Walter </a:t>
            </a:r>
            <a:r>
              <a:rPr lang="en-GB" sz="1400" dirty="0" smtClean="0">
                <a:solidFill>
                  <a:schemeClr val="bg1"/>
                </a:solidFill>
                <a:latin typeface="Twinkl" pitchFamily="50" charset="0"/>
              </a:rPr>
              <a:t>Worm </a:t>
            </a:r>
            <a:r>
              <a:rPr lang="en-GB" sz="1400" dirty="0">
                <a:solidFill>
                  <a:schemeClr val="bg1"/>
                </a:solidFill>
                <a:latin typeface="Twinkl" pitchFamily="50" charset="0"/>
              </a:rPr>
              <a:t>to reveal questions that encourage the development of children’s mathematical reasoning skills.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8" name="Question 3"/>
          <p:cNvSpPr/>
          <p:nvPr/>
        </p:nvSpPr>
        <p:spPr>
          <a:xfrm>
            <a:off x="5218606" y="1445079"/>
            <a:ext cx="2326261" cy="897878"/>
          </a:xfrm>
          <a:prstGeom prst="roundRect">
            <a:avLst>
              <a:gd name="adj" fmla="val 20574"/>
            </a:avLst>
          </a:prstGeom>
          <a:solidFill>
            <a:srgbClr val="31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Twinkl" pitchFamily="50" charset="0"/>
              </a:rPr>
              <a:t>Can you describe what happened to the flowers using the words more, add and altogether?</a:t>
            </a:r>
          </a:p>
        </p:txBody>
      </p:sp>
      <p:sp>
        <p:nvSpPr>
          <p:cNvPr id="9" name="Question 2"/>
          <p:cNvSpPr/>
          <p:nvPr/>
        </p:nvSpPr>
        <p:spPr>
          <a:xfrm>
            <a:off x="5199727" y="1439016"/>
            <a:ext cx="2364018" cy="903941"/>
          </a:xfrm>
          <a:prstGeom prst="roundRect">
            <a:avLst>
              <a:gd name="adj" fmla="val 16118"/>
            </a:avLst>
          </a:prstGeom>
          <a:solidFill>
            <a:srgbClr val="E9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Twinkl" pitchFamily="50" charset="0"/>
              </a:rPr>
              <a:t>Can you explain what you can see? 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0" name="Question 1"/>
          <p:cNvSpPr/>
          <p:nvPr/>
        </p:nvSpPr>
        <p:spPr>
          <a:xfrm>
            <a:off x="5194962" y="1439190"/>
            <a:ext cx="2372357" cy="917027"/>
          </a:xfrm>
          <a:prstGeom prst="roundRect">
            <a:avLst>
              <a:gd name="adj" fmla="val 13323"/>
            </a:avLst>
          </a:prstGeom>
          <a:solidFill>
            <a:srgbClr val="31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Twinkl" pitchFamily="50" charset="0"/>
              </a:rPr>
              <a:t>What is happening to the flowers?</a:t>
            </a:r>
            <a:endParaRPr lang="en-GB" sz="1400" dirty="0">
              <a:solidFill>
                <a:schemeClr val="bg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36274" y="199475"/>
            <a:ext cx="558839" cy="558839"/>
            <a:chOff x="1308100" y="3224141"/>
            <a:chExt cx="635000" cy="635000"/>
          </a:xfrm>
        </p:grpSpPr>
        <p:sp>
          <p:nvSpPr>
            <p:cNvPr id="15" name="Oval 14"/>
            <p:cNvSpPr/>
            <p:nvPr/>
          </p:nvSpPr>
          <p:spPr>
            <a:xfrm>
              <a:off x="1308100" y="3224141"/>
              <a:ext cx="635000" cy="635000"/>
            </a:xfrm>
            <a:prstGeom prst="ellipse">
              <a:avLst/>
            </a:prstGeom>
            <a:solidFill>
              <a:srgbClr val="F8CACA"/>
            </a:solidFill>
            <a:ln w="19050">
              <a:solidFill>
                <a:srgbClr val="E40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Arrow: Right 15"/>
            <p:cNvSpPr/>
            <p:nvPr/>
          </p:nvSpPr>
          <p:spPr>
            <a:xfrm flipH="1">
              <a:off x="1475799" y="3438306"/>
              <a:ext cx="293200" cy="231800"/>
            </a:xfrm>
            <a:prstGeom prst="rightArrow">
              <a:avLst/>
            </a:prstGeom>
            <a:solidFill>
              <a:srgbClr val="E9506C"/>
            </a:solidFill>
            <a:ln w="12700">
              <a:solidFill>
                <a:srgbClr val="E40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" name="Reset Button"/>
          <p:cNvGrpSpPr/>
          <p:nvPr/>
        </p:nvGrpSpPr>
        <p:grpSpPr>
          <a:xfrm>
            <a:off x="7124162" y="2579400"/>
            <a:ext cx="1808779" cy="558839"/>
            <a:chOff x="2452090" y="4000699"/>
            <a:chExt cx="1808779" cy="558839"/>
          </a:xfrm>
        </p:grpSpPr>
        <p:sp>
          <p:nvSpPr>
            <p:cNvPr id="4" name="Rectangle"/>
            <p:cNvSpPr/>
            <p:nvPr/>
          </p:nvSpPr>
          <p:spPr>
            <a:xfrm>
              <a:off x="2452090" y="4088365"/>
              <a:ext cx="1529360" cy="356071"/>
            </a:xfrm>
            <a:prstGeom prst="roundRect">
              <a:avLst>
                <a:gd name="adj" fmla="val 10648"/>
              </a:avLst>
            </a:prstGeom>
            <a:solidFill>
              <a:srgbClr val="31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set text"/>
            <p:cNvSpPr txBox="1"/>
            <p:nvPr/>
          </p:nvSpPr>
          <p:spPr>
            <a:xfrm>
              <a:off x="2764629" y="4075104"/>
              <a:ext cx="1216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reset</a:t>
              </a:r>
            </a:p>
          </p:txBody>
        </p:sp>
        <p:sp>
          <p:nvSpPr>
            <p:cNvPr id="41" name="Circle"/>
            <p:cNvSpPr/>
            <p:nvPr/>
          </p:nvSpPr>
          <p:spPr>
            <a:xfrm>
              <a:off x="3702030" y="4000699"/>
              <a:ext cx="558839" cy="558839"/>
            </a:xfrm>
            <a:prstGeom prst="ellipse">
              <a:avLst/>
            </a:prstGeom>
            <a:solidFill>
              <a:srgbClr val="009285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 </a:t>
              </a:r>
            </a:p>
          </p:txBody>
        </p:sp>
        <p:sp>
          <p:nvSpPr>
            <p:cNvPr id="23" name="Arrow: Circular 22"/>
            <p:cNvSpPr/>
            <p:nvPr/>
          </p:nvSpPr>
          <p:spPr>
            <a:xfrm>
              <a:off x="3823596" y="4128731"/>
              <a:ext cx="315705" cy="315705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447423"/>
                <a:gd name="adj5" fmla="val 1413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Click Again Button"/>
          <p:cNvGrpSpPr/>
          <p:nvPr/>
        </p:nvGrpSpPr>
        <p:grpSpPr>
          <a:xfrm>
            <a:off x="5189970" y="2585864"/>
            <a:ext cx="1810288" cy="558839"/>
            <a:chOff x="3062247" y="3925433"/>
            <a:chExt cx="1810288" cy="558839"/>
          </a:xfrm>
        </p:grpSpPr>
        <p:sp>
          <p:nvSpPr>
            <p:cNvPr id="45" name="Reset text"/>
            <p:cNvSpPr txBox="1"/>
            <p:nvPr/>
          </p:nvSpPr>
          <p:spPr>
            <a:xfrm>
              <a:off x="3062247" y="4046130"/>
              <a:ext cx="1325327" cy="353943"/>
            </a:xfrm>
            <a:prstGeom prst="rect">
              <a:avLst/>
            </a:prstGeom>
            <a:solidFill>
              <a:srgbClr val="E9506C"/>
            </a:solidFill>
          </p:spPr>
          <p:txBody>
            <a:bodyPr wrap="square" rtlCol="0">
              <a:spAutoFit/>
            </a:bodyPr>
            <a:lstStyle/>
            <a:p>
              <a:r>
                <a:rPr lang="en-GB" sz="1700" b="1" dirty="0">
                  <a:solidFill>
                    <a:schemeClr val="bg1"/>
                  </a:solidFill>
                </a:rPr>
                <a:t>click again</a:t>
              </a:r>
            </a:p>
          </p:txBody>
        </p:sp>
        <p:sp>
          <p:nvSpPr>
            <p:cNvPr id="46" name="Circle"/>
            <p:cNvSpPr/>
            <p:nvPr/>
          </p:nvSpPr>
          <p:spPr>
            <a:xfrm>
              <a:off x="4313696" y="3925433"/>
              <a:ext cx="558839" cy="558839"/>
            </a:xfrm>
            <a:prstGeom prst="ellipse">
              <a:avLst/>
            </a:prstGeom>
            <a:solidFill>
              <a:srgbClr val="E4005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 </a:t>
              </a:r>
            </a:p>
          </p:txBody>
        </p:sp>
        <p:sp>
          <p:nvSpPr>
            <p:cNvPr id="29" name="Arrow: Right 28"/>
            <p:cNvSpPr/>
            <p:nvPr/>
          </p:nvSpPr>
          <p:spPr>
            <a:xfrm>
              <a:off x="4441150" y="4127461"/>
              <a:ext cx="299165" cy="170695"/>
            </a:xfrm>
            <a:prstGeom prst="rightArrow">
              <a:avLst>
                <a:gd name="adj1" fmla="val 47210"/>
                <a:gd name="adj2" fmla="val 555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" name="worm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2" t="52126" r="44859"/>
          <a:stretch/>
        </p:blipFill>
        <p:spPr>
          <a:xfrm>
            <a:off x="7655787" y="1526828"/>
            <a:ext cx="948463" cy="6842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99"/>
          <a:stretch/>
        </p:blipFill>
        <p:spPr>
          <a:xfrm>
            <a:off x="457198" y="5187270"/>
            <a:ext cx="8234554" cy="828942"/>
          </a:xfrm>
          <a:prstGeom prst="rect">
            <a:avLst/>
          </a:prstGeom>
        </p:spPr>
      </p:pic>
      <p:pic>
        <p:nvPicPr>
          <p:cNvPr id="13" name="su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2198504"/>
            <a:ext cx="939683" cy="9469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3767660"/>
            <a:ext cx="657672" cy="18577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155" y="4189487"/>
            <a:ext cx="682684" cy="142942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250" y="3804269"/>
            <a:ext cx="757045" cy="187010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697" y="2865283"/>
            <a:ext cx="603873" cy="288056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735" y="3744892"/>
            <a:ext cx="752738" cy="188013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467" y="4101195"/>
            <a:ext cx="680959" cy="157317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934" y="3856594"/>
            <a:ext cx="758090" cy="179976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7322">
            <a:off x="6097824" y="3653477"/>
            <a:ext cx="805467" cy="202293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14803">
            <a:off x="1236269" y="4132738"/>
            <a:ext cx="1243152" cy="123515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583" y="4193534"/>
            <a:ext cx="695452" cy="1564313"/>
          </a:xfrm>
          <a:prstGeom prst="rect">
            <a:avLst/>
          </a:prstGeom>
        </p:spPr>
      </p:pic>
      <p:sp>
        <p:nvSpPr>
          <p:cNvPr id="35" name="Rectangle 34">
            <a:hlinkClick r:id="rId15" action="ppaction://hlinksldjump"/>
          </p:cNvPr>
          <p:cNvSpPr/>
          <p:nvPr/>
        </p:nvSpPr>
        <p:spPr>
          <a:xfrm>
            <a:off x="222192" y="162370"/>
            <a:ext cx="572922" cy="604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42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0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/>
          <p:cNvCxnSpPr/>
          <p:nvPr/>
        </p:nvCxnSpPr>
        <p:spPr>
          <a:xfrm flipV="1">
            <a:off x="1731594" y="3938925"/>
            <a:ext cx="630074" cy="8093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3059932" y="4193309"/>
            <a:ext cx="676987" cy="60403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Frog Party Addition</a:t>
            </a:r>
            <a:endParaRPr lang="en-GB" sz="32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2233" y="1308404"/>
            <a:ext cx="4458316" cy="1444302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1800" b="0" dirty="0">
                <a:solidFill>
                  <a:srgbClr val="000000"/>
                </a:solidFill>
                <a:latin typeface="Twinkl" pitchFamily="50" charset="0"/>
              </a:rPr>
              <a:t>The frogs want to meet up on the big lily pad and have a party! If all of the frogs from both small lily pads go to the party, how many frogs there will be at the party altogether? 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637182" y="6016212"/>
            <a:ext cx="7728574" cy="664233"/>
          </a:xfrm>
          <a:prstGeom prst="roundRect">
            <a:avLst/>
          </a:prstGeom>
          <a:solidFill>
            <a:srgbClr val="E9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Twinkl" pitchFamily="50" charset="0"/>
              </a:rPr>
              <a:t>Click on </a:t>
            </a:r>
            <a:r>
              <a:rPr lang="en-GB" sz="1400" dirty="0" smtClean="0">
                <a:solidFill>
                  <a:schemeClr val="bg1"/>
                </a:solidFill>
                <a:latin typeface="Twinkl" pitchFamily="50" charset="0"/>
              </a:rPr>
              <a:t>Mr Ribbit to </a:t>
            </a:r>
            <a:r>
              <a:rPr lang="en-GB" sz="1400" dirty="0">
                <a:solidFill>
                  <a:schemeClr val="bg1"/>
                </a:solidFill>
                <a:latin typeface="Twinkl" pitchFamily="50" charset="0"/>
              </a:rPr>
              <a:t>reveal questions that encourage the development of children’s mathematical reasoning skills.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9" name="Question 2"/>
          <p:cNvSpPr/>
          <p:nvPr/>
        </p:nvSpPr>
        <p:spPr>
          <a:xfrm>
            <a:off x="5284215" y="1439016"/>
            <a:ext cx="2462163" cy="903941"/>
          </a:xfrm>
          <a:prstGeom prst="roundRect">
            <a:avLst>
              <a:gd name="adj" fmla="val 16118"/>
            </a:avLst>
          </a:prstGeom>
          <a:solidFill>
            <a:srgbClr val="E9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Twinkl" pitchFamily="50" charset="0"/>
              </a:rPr>
              <a:t>There are 8 frogs at the party. If one more frog joined, how many would there be?</a:t>
            </a:r>
          </a:p>
        </p:txBody>
      </p:sp>
      <p:sp>
        <p:nvSpPr>
          <p:cNvPr id="10" name="Question 1"/>
          <p:cNvSpPr/>
          <p:nvPr/>
        </p:nvSpPr>
        <p:spPr>
          <a:xfrm>
            <a:off x="4862329" y="1439190"/>
            <a:ext cx="2890423" cy="917027"/>
          </a:xfrm>
          <a:prstGeom prst="roundRect">
            <a:avLst>
              <a:gd name="adj" fmla="val 13323"/>
            </a:avLst>
          </a:prstGeom>
          <a:solidFill>
            <a:srgbClr val="31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Twinkl" pitchFamily="50" charset="0"/>
              </a:rPr>
              <a:t>When you are adding two groups of objects together, do you always need to start counting from number one?</a:t>
            </a:r>
            <a:endParaRPr lang="en-GB" sz="1400" dirty="0">
              <a:solidFill>
                <a:schemeClr val="bg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36274" y="199475"/>
            <a:ext cx="558839" cy="558839"/>
            <a:chOff x="1308100" y="3224141"/>
            <a:chExt cx="635000" cy="635000"/>
          </a:xfrm>
        </p:grpSpPr>
        <p:sp>
          <p:nvSpPr>
            <p:cNvPr id="15" name="Oval 14"/>
            <p:cNvSpPr/>
            <p:nvPr/>
          </p:nvSpPr>
          <p:spPr>
            <a:xfrm>
              <a:off x="1308100" y="3224141"/>
              <a:ext cx="635000" cy="635000"/>
            </a:xfrm>
            <a:prstGeom prst="ellipse">
              <a:avLst/>
            </a:prstGeom>
            <a:solidFill>
              <a:srgbClr val="F8CACA"/>
            </a:solidFill>
            <a:ln w="19050">
              <a:solidFill>
                <a:srgbClr val="E40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Arrow: Right 15"/>
            <p:cNvSpPr/>
            <p:nvPr/>
          </p:nvSpPr>
          <p:spPr>
            <a:xfrm flipH="1">
              <a:off x="1475799" y="3438306"/>
              <a:ext cx="293200" cy="231800"/>
            </a:xfrm>
            <a:prstGeom prst="rightArrow">
              <a:avLst/>
            </a:prstGeom>
            <a:solidFill>
              <a:srgbClr val="E9506C"/>
            </a:solidFill>
            <a:ln w="12700">
              <a:solidFill>
                <a:srgbClr val="E40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" name="Reset Button"/>
          <p:cNvGrpSpPr/>
          <p:nvPr/>
        </p:nvGrpSpPr>
        <p:grpSpPr>
          <a:xfrm>
            <a:off x="7124162" y="2579400"/>
            <a:ext cx="1808779" cy="558839"/>
            <a:chOff x="2452090" y="4000699"/>
            <a:chExt cx="1808779" cy="558839"/>
          </a:xfrm>
        </p:grpSpPr>
        <p:sp>
          <p:nvSpPr>
            <p:cNvPr id="4" name="Rectangle"/>
            <p:cNvSpPr/>
            <p:nvPr/>
          </p:nvSpPr>
          <p:spPr>
            <a:xfrm>
              <a:off x="2452090" y="4088365"/>
              <a:ext cx="1529360" cy="356071"/>
            </a:xfrm>
            <a:prstGeom prst="roundRect">
              <a:avLst>
                <a:gd name="adj" fmla="val 10648"/>
              </a:avLst>
            </a:prstGeom>
            <a:solidFill>
              <a:srgbClr val="31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set text"/>
            <p:cNvSpPr txBox="1"/>
            <p:nvPr/>
          </p:nvSpPr>
          <p:spPr>
            <a:xfrm>
              <a:off x="2764629" y="4075104"/>
              <a:ext cx="1216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reset</a:t>
              </a:r>
            </a:p>
          </p:txBody>
        </p:sp>
        <p:sp>
          <p:nvSpPr>
            <p:cNvPr id="41" name="Circle"/>
            <p:cNvSpPr/>
            <p:nvPr/>
          </p:nvSpPr>
          <p:spPr>
            <a:xfrm>
              <a:off x="3702030" y="4000699"/>
              <a:ext cx="558839" cy="558839"/>
            </a:xfrm>
            <a:prstGeom prst="ellipse">
              <a:avLst/>
            </a:prstGeom>
            <a:solidFill>
              <a:srgbClr val="009285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 </a:t>
              </a:r>
            </a:p>
          </p:txBody>
        </p:sp>
        <p:sp>
          <p:nvSpPr>
            <p:cNvPr id="23" name="Arrow: Circular 22"/>
            <p:cNvSpPr/>
            <p:nvPr/>
          </p:nvSpPr>
          <p:spPr>
            <a:xfrm>
              <a:off x="3823596" y="4128731"/>
              <a:ext cx="315705" cy="315705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447423"/>
                <a:gd name="adj5" fmla="val 1413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Click Again Button"/>
          <p:cNvGrpSpPr/>
          <p:nvPr/>
        </p:nvGrpSpPr>
        <p:grpSpPr>
          <a:xfrm>
            <a:off x="5189970" y="2585864"/>
            <a:ext cx="1810288" cy="558839"/>
            <a:chOff x="3062247" y="3925433"/>
            <a:chExt cx="1810288" cy="558839"/>
          </a:xfrm>
        </p:grpSpPr>
        <p:sp>
          <p:nvSpPr>
            <p:cNvPr id="45" name="Reset text"/>
            <p:cNvSpPr txBox="1"/>
            <p:nvPr/>
          </p:nvSpPr>
          <p:spPr>
            <a:xfrm>
              <a:off x="3062247" y="4046130"/>
              <a:ext cx="1325327" cy="353943"/>
            </a:xfrm>
            <a:prstGeom prst="rect">
              <a:avLst/>
            </a:prstGeom>
            <a:solidFill>
              <a:srgbClr val="E9506C"/>
            </a:solidFill>
          </p:spPr>
          <p:txBody>
            <a:bodyPr wrap="square" rtlCol="0">
              <a:spAutoFit/>
            </a:bodyPr>
            <a:lstStyle/>
            <a:p>
              <a:r>
                <a:rPr lang="en-GB" sz="1700" b="1" dirty="0">
                  <a:solidFill>
                    <a:schemeClr val="bg1"/>
                  </a:solidFill>
                </a:rPr>
                <a:t>click again</a:t>
              </a:r>
            </a:p>
          </p:txBody>
        </p:sp>
        <p:sp>
          <p:nvSpPr>
            <p:cNvPr id="46" name="Circle"/>
            <p:cNvSpPr/>
            <p:nvPr/>
          </p:nvSpPr>
          <p:spPr>
            <a:xfrm>
              <a:off x="4313696" y="3925433"/>
              <a:ext cx="558839" cy="558839"/>
            </a:xfrm>
            <a:prstGeom prst="ellipse">
              <a:avLst/>
            </a:prstGeom>
            <a:solidFill>
              <a:srgbClr val="E4005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 </a:t>
              </a:r>
            </a:p>
          </p:txBody>
        </p:sp>
        <p:sp>
          <p:nvSpPr>
            <p:cNvPr id="29" name="Arrow: Right 28"/>
            <p:cNvSpPr/>
            <p:nvPr/>
          </p:nvSpPr>
          <p:spPr>
            <a:xfrm>
              <a:off x="4441150" y="4127461"/>
              <a:ext cx="299165" cy="170695"/>
            </a:xfrm>
            <a:prstGeom prst="rightArrow">
              <a:avLst>
                <a:gd name="adj1" fmla="val 47210"/>
                <a:gd name="adj2" fmla="val 555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" name="mr ribbitttttttttttttttttttt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214" y="1558225"/>
            <a:ext cx="1069727" cy="9361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64051">
            <a:off x="1843545" y="2780640"/>
            <a:ext cx="1941770" cy="187651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6668407" y="3750121"/>
            <a:ext cx="1712471" cy="1712471"/>
          </a:xfrm>
          <a:prstGeom prst="ellipse">
            <a:avLst/>
          </a:prstGeom>
          <a:solidFill>
            <a:srgbClr val="8CB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Click here to reveal the frog party.</a:t>
            </a:r>
            <a:endParaRPr lang="en-GB" b="1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26" y="4345884"/>
            <a:ext cx="1545900" cy="149394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929" y="4344710"/>
            <a:ext cx="1545900" cy="1493947"/>
          </a:xfrm>
          <a:prstGeom prst="rect">
            <a:avLst/>
          </a:prstGeom>
        </p:spPr>
      </p:pic>
      <p:pic>
        <p:nvPicPr>
          <p:cNvPr id="27" name="mr ribbi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987" y="5141788"/>
            <a:ext cx="453713" cy="397058"/>
          </a:xfrm>
          <a:prstGeom prst="rect">
            <a:avLst/>
          </a:prstGeom>
        </p:spPr>
      </p:pic>
      <p:pic>
        <p:nvPicPr>
          <p:cNvPr id="28" name="mr ribbi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32" y="4862294"/>
            <a:ext cx="453713" cy="397058"/>
          </a:xfrm>
          <a:prstGeom prst="rect">
            <a:avLst/>
          </a:prstGeom>
        </p:spPr>
      </p:pic>
      <p:pic>
        <p:nvPicPr>
          <p:cNvPr id="31" name="mr ribbi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88" y="4559409"/>
            <a:ext cx="453713" cy="397058"/>
          </a:xfrm>
          <a:prstGeom prst="rect">
            <a:avLst/>
          </a:prstGeom>
        </p:spPr>
      </p:pic>
      <p:pic>
        <p:nvPicPr>
          <p:cNvPr id="32" name="mr ribbi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562" y="4771096"/>
            <a:ext cx="453713" cy="397058"/>
          </a:xfrm>
          <a:prstGeom prst="rect">
            <a:avLst/>
          </a:prstGeom>
        </p:spPr>
      </p:pic>
      <p:pic>
        <p:nvPicPr>
          <p:cNvPr id="33" name="mr ribbi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972" y="5111538"/>
            <a:ext cx="453713" cy="397058"/>
          </a:xfrm>
          <a:prstGeom prst="rect">
            <a:avLst/>
          </a:prstGeom>
        </p:spPr>
      </p:pic>
      <p:pic>
        <p:nvPicPr>
          <p:cNvPr id="34" name="mr ribbi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117" y="4832044"/>
            <a:ext cx="453713" cy="397058"/>
          </a:xfrm>
          <a:prstGeom prst="rect">
            <a:avLst/>
          </a:prstGeom>
        </p:spPr>
      </p:pic>
      <p:pic>
        <p:nvPicPr>
          <p:cNvPr id="35" name="mr ribbi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973" y="4529159"/>
            <a:ext cx="453713" cy="397058"/>
          </a:xfrm>
          <a:prstGeom prst="rect">
            <a:avLst/>
          </a:prstGeom>
        </p:spPr>
      </p:pic>
      <p:pic>
        <p:nvPicPr>
          <p:cNvPr id="36" name="mr ribbi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547" y="4740846"/>
            <a:ext cx="453713" cy="397058"/>
          </a:xfrm>
          <a:prstGeom prst="rect">
            <a:avLst/>
          </a:prstGeom>
        </p:spPr>
      </p:pic>
      <p:grpSp>
        <p:nvGrpSpPr>
          <p:cNvPr id="21" name="8"/>
          <p:cNvGrpSpPr/>
          <p:nvPr/>
        </p:nvGrpSpPr>
        <p:grpSpPr>
          <a:xfrm>
            <a:off x="1932608" y="2966886"/>
            <a:ext cx="1547304" cy="1479899"/>
            <a:chOff x="1932608" y="2966886"/>
            <a:chExt cx="1547304" cy="1479899"/>
          </a:xfrm>
        </p:grpSpPr>
        <p:pic>
          <p:nvPicPr>
            <p:cNvPr id="40" name="mr ribbit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399" y="2966886"/>
              <a:ext cx="453713" cy="397058"/>
            </a:xfrm>
            <a:prstGeom prst="rect">
              <a:avLst/>
            </a:prstGeom>
          </p:spPr>
        </p:pic>
        <p:pic>
          <p:nvPicPr>
            <p:cNvPr id="42" name="mr ribbit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6199" y="3177285"/>
              <a:ext cx="453713" cy="397058"/>
            </a:xfrm>
            <a:prstGeom prst="rect">
              <a:avLst/>
            </a:prstGeom>
          </p:spPr>
        </p:pic>
        <p:pic>
          <p:nvPicPr>
            <p:cNvPr id="43" name="mr ribbit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2933" y="3604696"/>
              <a:ext cx="453713" cy="397058"/>
            </a:xfrm>
            <a:prstGeom prst="rect">
              <a:avLst/>
            </a:prstGeom>
          </p:spPr>
        </p:pic>
        <p:pic>
          <p:nvPicPr>
            <p:cNvPr id="48" name="mr ribbit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8046" y="3068803"/>
              <a:ext cx="453713" cy="397058"/>
            </a:xfrm>
            <a:prstGeom prst="rect">
              <a:avLst/>
            </a:prstGeom>
          </p:spPr>
        </p:pic>
        <p:pic>
          <p:nvPicPr>
            <p:cNvPr id="47" name="mr ribbit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0708" y="3410776"/>
              <a:ext cx="453713" cy="397058"/>
            </a:xfrm>
            <a:prstGeom prst="rect">
              <a:avLst/>
            </a:prstGeom>
          </p:spPr>
        </p:pic>
        <p:pic>
          <p:nvPicPr>
            <p:cNvPr id="49" name="mr ribbit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2608" y="3534760"/>
              <a:ext cx="453713" cy="397058"/>
            </a:xfrm>
            <a:prstGeom prst="rect">
              <a:avLst/>
            </a:prstGeom>
          </p:spPr>
        </p:pic>
        <p:pic>
          <p:nvPicPr>
            <p:cNvPr id="50" name="mr ribbit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9464" y="3893174"/>
              <a:ext cx="453713" cy="397058"/>
            </a:xfrm>
            <a:prstGeom prst="rect">
              <a:avLst/>
            </a:prstGeom>
          </p:spPr>
        </p:pic>
        <p:pic>
          <p:nvPicPr>
            <p:cNvPr id="51" name="mr ribbit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3068" y="4049727"/>
              <a:ext cx="453713" cy="397058"/>
            </a:xfrm>
            <a:prstGeom prst="rect">
              <a:avLst/>
            </a:prstGeom>
          </p:spPr>
        </p:pic>
      </p:grpSp>
      <p:sp>
        <p:nvSpPr>
          <p:cNvPr id="52" name="Rectangle 51">
            <a:hlinkClick r:id="rId6" action="ppaction://hlinksldjump"/>
          </p:cNvPr>
          <p:cNvSpPr/>
          <p:nvPr/>
        </p:nvSpPr>
        <p:spPr>
          <a:xfrm>
            <a:off x="222192" y="162370"/>
            <a:ext cx="572922" cy="604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33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0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532492" y="5266820"/>
            <a:ext cx="1380333" cy="1380333"/>
          </a:xfrm>
          <a:prstGeom prst="ellipse">
            <a:avLst/>
          </a:prstGeom>
          <a:solidFill>
            <a:srgbClr val="E9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7" y="597113"/>
            <a:ext cx="8220075" cy="595304"/>
          </a:xfrm>
        </p:spPr>
        <p:txBody>
          <a:bodyPr anchor="ctr" anchorCtr="0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Twinkl" pitchFamily="50" charset="0"/>
              </a:rPr>
              <a:t>Contents</a:t>
            </a:r>
            <a:endParaRPr lang="en-GB" sz="3600" dirty="0">
              <a:latin typeface="+mn-lt"/>
            </a:endParaRPr>
          </a:p>
        </p:txBody>
      </p:sp>
      <p:sp>
        <p:nvSpPr>
          <p:cNvPr id="14" name="1 Text">
            <a:hlinkClick r:id="rId2" action="ppaction://hlinksldjump"/>
          </p:cNvPr>
          <p:cNvSpPr/>
          <p:nvPr/>
        </p:nvSpPr>
        <p:spPr>
          <a:xfrm>
            <a:off x="1891107" y="1210021"/>
            <a:ext cx="5352256" cy="432000"/>
          </a:xfrm>
          <a:prstGeom prst="roundRect">
            <a:avLst/>
          </a:prstGeom>
          <a:solidFill>
            <a:srgbClr val="31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Cheeky Monkey </a:t>
            </a:r>
            <a:r>
              <a:rPr lang="en-GB" dirty="0" smtClean="0">
                <a:solidFill>
                  <a:schemeClr val="bg1"/>
                </a:solidFill>
                <a:latin typeface="Twinkl" pitchFamily="50" charset="0"/>
              </a:rPr>
              <a:t>Hide-and-Seek </a:t>
            </a:r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Addition</a:t>
            </a:r>
          </a:p>
        </p:txBody>
      </p:sp>
      <p:sp>
        <p:nvSpPr>
          <p:cNvPr id="15" name="2 Text">
            <a:hlinkClick r:id="rId3" action="ppaction://hlinksldjump"/>
          </p:cNvPr>
          <p:cNvSpPr/>
          <p:nvPr/>
        </p:nvSpPr>
        <p:spPr>
          <a:xfrm>
            <a:off x="1891107" y="1728508"/>
            <a:ext cx="5352256" cy="432000"/>
          </a:xfrm>
          <a:prstGeom prst="roundRect">
            <a:avLst/>
          </a:prstGeom>
          <a:solidFill>
            <a:srgbClr val="E9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Teddy Bears’ Picnic Addition</a:t>
            </a:r>
          </a:p>
        </p:txBody>
      </p:sp>
      <p:sp>
        <p:nvSpPr>
          <p:cNvPr id="16" name="3 Text">
            <a:hlinkClick r:id="rId4" action="ppaction://hlinksldjump"/>
          </p:cNvPr>
          <p:cNvSpPr/>
          <p:nvPr/>
        </p:nvSpPr>
        <p:spPr>
          <a:xfrm>
            <a:off x="1891107" y="2246995"/>
            <a:ext cx="5352256" cy="432000"/>
          </a:xfrm>
          <a:prstGeom prst="roundRect">
            <a:avLst/>
          </a:prstGeom>
          <a:solidFill>
            <a:srgbClr val="31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Pirate Treasure Addition</a:t>
            </a:r>
          </a:p>
        </p:txBody>
      </p:sp>
      <p:sp>
        <p:nvSpPr>
          <p:cNvPr id="17" name="4 Text">
            <a:hlinkClick r:id="rId5" action="ppaction://hlinksldjump"/>
          </p:cNvPr>
          <p:cNvSpPr/>
          <p:nvPr/>
        </p:nvSpPr>
        <p:spPr>
          <a:xfrm>
            <a:off x="1891107" y="2765482"/>
            <a:ext cx="5352256" cy="427390"/>
          </a:xfrm>
          <a:prstGeom prst="roundRect">
            <a:avLst/>
          </a:prstGeom>
          <a:solidFill>
            <a:srgbClr val="E9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Jack’s Beanstalk – Counting On </a:t>
            </a:r>
            <a:r>
              <a:rPr lang="en-GB" dirty="0" smtClean="0">
                <a:solidFill>
                  <a:schemeClr val="bg1"/>
                </a:solidFill>
                <a:latin typeface="Twinkl" pitchFamily="50" charset="0"/>
              </a:rPr>
              <a:t>Addition</a:t>
            </a:r>
            <a:endParaRPr lang="en-GB" dirty="0">
              <a:solidFill>
                <a:schemeClr val="bg1"/>
              </a:solidFill>
              <a:latin typeface="Twinkl" pitchFamily="50" charset="0"/>
            </a:endParaRPr>
          </a:p>
        </p:txBody>
      </p:sp>
      <p:sp>
        <p:nvSpPr>
          <p:cNvPr id="18" name="5 Text">
            <a:hlinkClick r:id="rId6" action="ppaction://hlinksldjump"/>
          </p:cNvPr>
          <p:cNvSpPr/>
          <p:nvPr/>
        </p:nvSpPr>
        <p:spPr>
          <a:xfrm>
            <a:off x="1891107" y="3279359"/>
            <a:ext cx="5352256" cy="432000"/>
          </a:xfrm>
          <a:prstGeom prst="roundRect">
            <a:avLst/>
          </a:prstGeom>
          <a:solidFill>
            <a:srgbClr val="31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Hibernating Hedgehogs Addition</a:t>
            </a:r>
          </a:p>
        </p:txBody>
      </p:sp>
      <p:sp>
        <p:nvSpPr>
          <p:cNvPr id="19" name="6 Text">
            <a:hlinkClick r:id="rId7" action="ppaction://hlinksldjump"/>
          </p:cNvPr>
          <p:cNvSpPr/>
          <p:nvPr/>
        </p:nvSpPr>
        <p:spPr>
          <a:xfrm>
            <a:off x="1891107" y="3797846"/>
            <a:ext cx="5352256" cy="432000"/>
          </a:xfrm>
          <a:prstGeom prst="roundRect">
            <a:avLst/>
          </a:prstGeom>
          <a:solidFill>
            <a:srgbClr val="E9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Picking Apples Addition</a:t>
            </a:r>
          </a:p>
        </p:txBody>
      </p:sp>
      <p:sp>
        <p:nvSpPr>
          <p:cNvPr id="20" name="7 Text">
            <a:hlinkClick r:id="rId8" action="ppaction://hlinksldjump"/>
          </p:cNvPr>
          <p:cNvSpPr/>
          <p:nvPr/>
        </p:nvSpPr>
        <p:spPr>
          <a:xfrm>
            <a:off x="1884973" y="4316333"/>
            <a:ext cx="5352256" cy="432000"/>
          </a:xfrm>
          <a:prstGeom prst="roundRect">
            <a:avLst/>
          </a:prstGeom>
          <a:solidFill>
            <a:srgbClr val="31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Fairy Magic Addition</a:t>
            </a:r>
          </a:p>
        </p:txBody>
      </p:sp>
      <p:sp>
        <p:nvSpPr>
          <p:cNvPr id="22" name="8 Text">
            <a:hlinkClick r:id="rId9" action="ppaction://hlinksldjump"/>
          </p:cNvPr>
          <p:cNvSpPr/>
          <p:nvPr/>
        </p:nvSpPr>
        <p:spPr>
          <a:xfrm>
            <a:off x="1891107" y="4834820"/>
            <a:ext cx="5352256" cy="432000"/>
          </a:xfrm>
          <a:prstGeom prst="roundRect">
            <a:avLst/>
          </a:prstGeom>
          <a:solidFill>
            <a:srgbClr val="E9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Twinkl" pitchFamily="50" charset="0"/>
              </a:rPr>
              <a:t>Dinosaur Addition</a:t>
            </a:r>
            <a:endParaRPr lang="en-GB" dirty="0">
              <a:solidFill>
                <a:schemeClr val="bg1"/>
              </a:solidFill>
              <a:latin typeface="Twinkl" pitchFamily="50" charset="0"/>
            </a:endParaRPr>
          </a:p>
        </p:txBody>
      </p:sp>
      <p:sp>
        <p:nvSpPr>
          <p:cNvPr id="30" name="9 Text">
            <a:hlinkClick r:id="rId10" action="ppaction://hlinksldjump"/>
          </p:cNvPr>
          <p:cNvSpPr/>
          <p:nvPr/>
        </p:nvSpPr>
        <p:spPr>
          <a:xfrm>
            <a:off x="1884973" y="5353307"/>
            <a:ext cx="5352256" cy="432000"/>
          </a:xfrm>
          <a:prstGeom prst="roundRect">
            <a:avLst/>
          </a:prstGeom>
          <a:solidFill>
            <a:srgbClr val="31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Flower Garden Addition</a:t>
            </a:r>
          </a:p>
        </p:txBody>
      </p:sp>
      <p:sp>
        <p:nvSpPr>
          <p:cNvPr id="3" name="Hyperlink 1" hidden="1">
            <a:hlinkClick r:id="rId2" action="ppaction://hlinksldjump"/>
          </p:cNvPr>
          <p:cNvSpPr/>
          <p:nvPr/>
        </p:nvSpPr>
        <p:spPr>
          <a:xfrm>
            <a:off x="1884973" y="1317787"/>
            <a:ext cx="5352256" cy="426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Hyperlink 2" hidden="1">
            <a:hlinkClick r:id="rId11" action="ppaction://hlinksldjump"/>
          </p:cNvPr>
          <p:cNvSpPr/>
          <p:nvPr/>
        </p:nvSpPr>
        <p:spPr>
          <a:xfrm>
            <a:off x="1884973" y="1866935"/>
            <a:ext cx="5352256" cy="4373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Hyperlink 3" hidden="1">
            <a:hlinkClick r:id="rId11" action="ppaction://hlinksldjump"/>
          </p:cNvPr>
          <p:cNvSpPr/>
          <p:nvPr/>
        </p:nvSpPr>
        <p:spPr>
          <a:xfrm>
            <a:off x="1884973" y="2420819"/>
            <a:ext cx="5352256" cy="426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Hyperlink 4" hidden="1">
            <a:hlinkClick r:id="" action="ppaction://noaction"/>
          </p:cNvPr>
          <p:cNvSpPr/>
          <p:nvPr/>
        </p:nvSpPr>
        <p:spPr>
          <a:xfrm>
            <a:off x="1884973" y="2972155"/>
            <a:ext cx="5352256" cy="426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Hyperlink 5" hidden="1">
            <a:hlinkClick r:id="rId11" action="ppaction://hlinksldjump"/>
          </p:cNvPr>
          <p:cNvSpPr/>
          <p:nvPr/>
        </p:nvSpPr>
        <p:spPr>
          <a:xfrm>
            <a:off x="1884973" y="3523491"/>
            <a:ext cx="5352256" cy="426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Hyperlink 6" hidden="1">
            <a:hlinkClick r:id="rId2" action="ppaction://hlinksldjump"/>
          </p:cNvPr>
          <p:cNvSpPr/>
          <p:nvPr/>
        </p:nvSpPr>
        <p:spPr>
          <a:xfrm>
            <a:off x="1884973" y="4074827"/>
            <a:ext cx="5352256" cy="426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Hyperlink 7" hidden="1">
            <a:hlinkClick r:id="" action="ppaction://noaction"/>
          </p:cNvPr>
          <p:cNvSpPr/>
          <p:nvPr/>
        </p:nvSpPr>
        <p:spPr>
          <a:xfrm>
            <a:off x="1884973" y="4626163"/>
            <a:ext cx="5352256" cy="426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Hyperlink 8" hidden="1">
            <a:hlinkClick r:id="" action="ppaction://noaction"/>
          </p:cNvPr>
          <p:cNvSpPr/>
          <p:nvPr/>
        </p:nvSpPr>
        <p:spPr>
          <a:xfrm>
            <a:off x="1884973" y="5177499"/>
            <a:ext cx="5352256" cy="426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Hyperlink 9" hidden="1">
            <a:hlinkClick r:id="" action="ppaction://noaction"/>
          </p:cNvPr>
          <p:cNvSpPr/>
          <p:nvPr/>
        </p:nvSpPr>
        <p:spPr>
          <a:xfrm>
            <a:off x="1884973" y="5728835"/>
            <a:ext cx="5352256" cy="426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8 Text">
            <a:hlinkClick r:id="rId12" action="ppaction://hlinksldjump"/>
          </p:cNvPr>
          <p:cNvSpPr/>
          <p:nvPr/>
        </p:nvSpPr>
        <p:spPr>
          <a:xfrm>
            <a:off x="1895872" y="5871797"/>
            <a:ext cx="5352256" cy="432000"/>
          </a:xfrm>
          <a:prstGeom prst="roundRect">
            <a:avLst/>
          </a:prstGeom>
          <a:solidFill>
            <a:srgbClr val="E9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Frog Party Addition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22" y="1762692"/>
            <a:ext cx="974186" cy="46470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706" y="5050820"/>
            <a:ext cx="1698464" cy="148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monkey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559" y="3107807"/>
            <a:ext cx="858495" cy="1109452"/>
          </a:xfrm>
          <a:prstGeom prst="rect">
            <a:avLst/>
          </a:prstGeom>
        </p:spPr>
      </p:pic>
      <p:pic>
        <p:nvPicPr>
          <p:cNvPr id="14" name="monkey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481" y="3116860"/>
            <a:ext cx="858495" cy="11094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Cheeky Monkey Hide-and-Seek Addition</a:t>
            </a:r>
            <a:endParaRPr lang="en-GB" sz="32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73803" y="1514285"/>
            <a:ext cx="3901847" cy="828672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1800" b="0" dirty="0">
                <a:solidFill>
                  <a:srgbClr val="000000"/>
                </a:solidFill>
                <a:latin typeface="Twinkl" pitchFamily="50" charset="0"/>
              </a:rPr>
              <a:t>Click on the monkeys in the second tree to make them hide in a different place.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637182" y="6016212"/>
            <a:ext cx="7728574" cy="664233"/>
          </a:xfrm>
          <a:prstGeom prst="roundRect">
            <a:avLst/>
          </a:prstGeom>
          <a:solidFill>
            <a:srgbClr val="E9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Twinkl" pitchFamily="50" charset="0"/>
              </a:rPr>
              <a:t>Click on the </a:t>
            </a:r>
            <a:r>
              <a:rPr lang="en-GB" sz="1400" dirty="0" smtClean="0">
                <a:solidFill>
                  <a:schemeClr val="bg1"/>
                </a:solidFill>
                <a:latin typeface="Twinkl" pitchFamily="50" charset="0"/>
              </a:rPr>
              <a:t>snake </a:t>
            </a:r>
            <a:r>
              <a:rPr lang="en-GB" sz="1400" dirty="0">
                <a:solidFill>
                  <a:schemeClr val="bg1"/>
                </a:solidFill>
                <a:latin typeface="Twinkl" pitchFamily="50" charset="0"/>
              </a:rPr>
              <a:t>to reveal questions that encourage the development of children’s mathematical reasoning skills.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8" name="Question 3"/>
          <p:cNvSpPr/>
          <p:nvPr/>
        </p:nvSpPr>
        <p:spPr>
          <a:xfrm>
            <a:off x="5218607" y="1445079"/>
            <a:ext cx="2200900" cy="897878"/>
          </a:xfrm>
          <a:prstGeom prst="roundRect">
            <a:avLst>
              <a:gd name="adj" fmla="val 20574"/>
            </a:avLst>
          </a:prstGeom>
          <a:solidFill>
            <a:srgbClr val="31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Twinkl" pitchFamily="50" charset="0"/>
              </a:rPr>
              <a:t>When the monkeys move places, how many are there altogether?</a:t>
            </a:r>
          </a:p>
        </p:txBody>
      </p:sp>
      <p:sp>
        <p:nvSpPr>
          <p:cNvPr id="9" name="Question 2"/>
          <p:cNvSpPr/>
          <p:nvPr/>
        </p:nvSpPr>
        <p:spPr>
          <a:xfrm>
            <a:off x="5235801" y="1439016"/>
            <a:ext cx="2200900" cy="903941"/>
          </a:xfrm>
          <a:prstGeom prst="roundRect">
            <a:avLst>
              <a:gd name="adj" fmla="val 16118"/>
            </a:avLst>
          </a:prstGeom>
          <a:solidFill>
            <a:srgbClr val="E9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Twinkl" pitchFamily="50" charset="0"/>
              </a:rPr>
              <a:t>How many monkeys are hiding altogether? 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0" name="Question 1"/>
          <p:cNvSpPr/>
          <p:nvPr/>
        </p:nvSpPr>
        <p:spPr>
          <a:xfrm>
            <a:off x="5228037" y="1439191"/>
            <a:ext cx="2208664" cy="897878"/>
          </a:xfrm>
          <a:prstGeom prst="roundRect">
            <a:avLst>
              <a:gd name="adj" fmla="val 13323"/>
            </a:avLst>
          </a:prstGeom>
          <a:solidFill>
            <a:srgbClr val="31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Twinkl" pitchFamily="50" charset="0"/>
              </a:rPr>
              <a:t>How many monkeys are in each tree? </a:t>
            </a:r>
            <a:endParaRPr lang="en-GB" sz="1400" dirty="0">
              <a:solidFill>
                <a:schemeClr val="bg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36274" y="199475"/>
            <a:ext cx="558839" cy="558839"/>
            <a:chOff x="1308100" y="3224141"/>
            <a:chExt cx="635000" cy="635000"/>
          </a:xfrm>
        </p:grpSpPr>
        <p:sp>
          <p:nvSpPr>
            <p:cNvPr id="15" name="Oval 14"/>
            <p:cNvSpPr/>
            <p:nvPr/>
          </p:nvSpPr>
          <p:spPr>
            <a:xfrm>
              <a:off x="1308100" y="3224141"/>
              <a:ext cx="635000" cy="635000"/>
            </a:xfrm>
            <a:prstGeom prst="ellipse">
              <a:avLst/>
            </a:prstGeom>
            <a:solidFill>
              <a:srgbClr val="F8CACA"/>
            </a:solidFill>
            <a:ln w="19050">
              <a:solidFill>
                <a:srgbClr val="E40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Arrow: Right 15"/>
            <p:cNvSpPr/>
            <p:nvPr/>
          </p:nvSpPr>
          <p:spPr>
            <a:xfrm flipH="1">
              <a:off x="1475799" y="3438306"/>
              <a:ext cx="293200" cy="231800"/>
            </a:xfrm>
            <a:prstGeom prst="rightArrow">
              <a:avLst/>
            </a:prstGeom>
            <a:solidFill>
              <a:srgbClr val="E9506C"/>
            </a:solidFill>
            <a:ln w="12700">
              <a:solidFill>
                <a:srgbClr val="E40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" name="Reset Button"/>
          <p:cNvGrpSpPr/>
          <p:nvPr/>
        </p:nvGrpSpPr>
        <p:grpSpPr>
          <a:xfrm>
            <a:off x="7124162" y="2579400"/>
            <a:ext cx="1808779" cy="558839"/>
            <a:chOff x="2452090" y="4000699"/>
            <a:chExt cx="1808779" cy="558839"/>
          </a:xfrm>
        </p:grpSpPr>
        <p:sp>
          <p:nvSpPr>
            <p:cNvPr id="4" name="Rectangle"/>
            <p:cNvSpPr/>
            <p:nvPr/>
          </p:nvSpPr>
          <p:spPr>
            <a:xfrm>
              <a:off x="2452090" y="4088365"/>
              <a:ext cx="1529360" cy="356071"/>
            </a:xfrm>
            <a:prstGeom prst="roundRect">
              <a:avLst>
                <a:gd name="adj" fmla="val 10648"/>
              </a:avLst>
            </a:prstGeom>
            <a:solidFill>
              <a:srgbClr val="31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set text"/>
            <p:cNvSpPr txBox="1"/>
            <p:nvPr/>
          </p:nvSpPr>
          <p:spPr>
            <a:xfrm>
              <a:off x="2764629" y="4075104"/>
              <a:ext cx="1216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reset</a:t>
              </a:r>
            </a:p>
          </p:txBody>
        </p:sp>
        <p:sp>
          <p:nvSpPr>
            <p:cNvPr id="41" name="Circle"/>
            <p:cNvSpPr/>
            <p:nvPr/>
          </p:nvSpPr>
          <p:spPr>
            <a:xfrm>
              <a:off x="3702030" y="4000699"/>
              <a:ext cx="558839" cy="558839"/>
            </a:xfrm>
            <a:prstGeom prst="ellipse">
              <a:avLst/>
            </a:prstGeom>
            <a:solidFill>
              <a:srgbClr val="009285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 </a:t>
              </a:r>
            </a:p>
          </p:txBody>
        </p:sp>
        <p:sp>
          <p:nvSpPr>
            <p:cNvPr id="23" name="Arrow: Circular 22"/>
            <p:cNvSpPr/>
            <p:nvPr/>
          </p:nvSpPr>
          <p:spPr>
            <a:xfrm>
              <a:off x="3823596" y="4128731"/>
              <a:ext cx="315705" cy="315705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447423"/>
                <a:gd name="adj5" fmla="val 1413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Click Again Button"/>
          <p:cNvGrpSpPr/>
          <p:nvPr/>
        </p:nvGrpSpPr>
        <p:grpSpPr>
          <a:xfrm>
            <a:off x="5189970" y="2585864"/>
            <a:ext cx="1810288" cy="558839"/>
            <a:chOff x="3062247" y="3925433"/>
            <a:chExt cx="1810288" cy="558839"/>
          </a:xfrm>
        </p:grpSpPr>
        <p:sp>
          <p:nvSpPr>
            <p:cNvPr id="45" name="Reset text"/>
            <p:cNvSpPr txBox="1"/>
            <p:nvPr/>
          </p:nvSpPr>
          <p:spPr>
            <a:xfrm>
              <a:off x="3062247" y="4046130"/>
              <a:ext cx="1325327" cy="353943"/>
            </a:xfrm>
            <a:prstGeom prst="rect">
              <a:avLst/>
            </a:prstGeom>
            <a:solidFill>
              <a:srgbClr val="E9506C"/>
            </a:solidFill>
          </p:spPr>
          <p:txBody>
            <a:bodyPr wrap="square" rtlCol="0">
              <a:spAutoFit/>
            </a:bodyPr>
            <a:lstStyle/>
            <a:p>
              <a:r>
                <a:rPr lang="en-GB" sz="1700" b="1" dirty="0">
                  <a:solidFill>
                    <a:schemeClr val="bg1"/>
                  </a:solidFill>
                </a:rPr>
                <a:t>click again</a:t>
              </a:r>
            </a:p>
          </p:txBody>
        </p:sp>
        <p:sp>
          <p:nvSpPr>
            <p:cNvPr id="46" name="Circle"/>
            <p:cNvSpPr/>
            <p:nvPr/>
          </p:nvSpPr>
          <p:spPr>
            <a:xfrm>
              <a:off x="4313696" y="3925433"/>
              <a:ext cx="558839" cy="558839"/>
            </a:xfrm>
            <a:prstGeom prst="ellipse">
              <a:avLst/>
            </a:prstGeom>
            <a:solidFill>
              <a:srgbClr val="E4005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 </a:t>
              </a:r>
            </a:p>
          </p:txBody>
        </p:sp>
        <p:sp>
          <p:nvSpPr>
            <p:cNvPr id="29" name="Arrow: Right 28"/>
            <p:cNvSpPr/>
            <p:nvPr/>
          </p:nvSpPr>
          <p:spPr>
            <a:xfrm>
              <a:off x="4441150" y="4127461"/>
              <a:ext cx="299165" cy="170695"/>
            </a:xfrm>
            <a:prstGeom prst="rightArrow">
              <a:avLst>
                <a:gd name="adj1" fmla="val 47210"/>
                <a:gd name="adj2" fmla="val 555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1" name="snak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092" y="1439016"/>
            <a:ext cx="1387105" cy="1042183"/>
          </a:xfrm>
          <a:prstGeom prst="rect">
            <a:avLst/>
          </a:prstGeom>
        </p:spPr>
      </p:pic>
      <p:pic>
        <p:nvPicPr>
          <p:cNvPr id="13" name="tre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97"/>
          <a:stretch/>
        </p:blipFill>
        <p:spPr>
          <a:xfrm>
            <a:off x="1806969" y="3148012"/>
            <a:ext cx="2574346" cy="2863321"/>
          </a:xfrm>
          <a:prstGeom prst="rect">
            <a:avLst/>
          </a:prstGeom>
        </p:spPr>
      </p:pic>
      <p:pic>
        <p:nvPicPr>
          <p:cNvPr id="27" name="tre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15"/>
          <a:stretch/>
        </p:blipFill>
        <p:spPr>
          <a:xfrm>
            <a:off x="4541253" y="3132328"/>
            <a:ext cx="2574346" cy="2879006"/>
          </a:xfrm>
          <a:prstGeom prst="rect">
            <a:avLst/>
          </a:prstGeom>
        </p:spPr>
      </p:pic>
      <p:pic>
        <p:nvPicPr>
          <p:cNvPr id="32" name="monkey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306" y="3649862"/>
            <a:ext cx="858495" cy="1109452"/>
          </a:xfrm>
          <a:prstGeom prst="rect">
            <a:avLst/>
          </a:prstGeom>
        </p:spPr>
      </p:pic>
      <p:pic>
        <p:nvPicPr>
          <p:cNvPr id="33" name="monkey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098" y="3387610"/>
            <a:ext cx="858495" cy="1109452"/>
          </a:xfrm>
          <a:prstGeom prst="rect">
            <a:avLst/>
          </a:prstGeom>
        </p:spPr>
      </p:pic>
      <p:sp>
        <p:nvSpPr>
          <p:cNvPr id="5" name="Rectangle 4">
            <a:hlinkClick r:id="rId5" action="ppaction://hlinksldjump"/>
          </p:cNvPr>
          <p:cNvSpPr/>
          <p:nvPr/>
        </p:nvSpPr>
        <p:spPr>
          <a:xfrm>
            <a:off x="222192" y="162370"/>
            <a:ext cx="572922" cy="604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84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-0.21823 0.03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20" y="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33333E-6 L -0.40156 0.1062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39" y="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0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lat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344" y="3337729"/>
            <a:ext cx="2353733" cy="23537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Teddy Bears’ Picnic Addition</a:t>
            </a:r>
            <a:endParaRPr lang="en-GB" sz="32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63733" y="1514285"/>
            <a:ext cx="4836397" cy="828672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1800" b="0" dirty="0">
                <a:solidFill>
                  <a:srgbClr val="000000"/>
                </a:solidFill>
                <a:latin typeface="Twinkl" pitchFamily="50" charset="0"/>
              </a:rPr>
              <a:t>The bears are very hungry and are looking forward to their lunch. How many cakes does each bear have? How many cakes do the bears have altogether? </a:t>
            </a:r>
            <a:endParaRPr lang="en-GB" sz="1800" b="0" dirty="0"/>
          </a:p>
        </p:txBody>
      </p:sp>
      <p:sp>
        <p:nvSpPr>
          <p:cNvPr id="6" name="Rectangle: Rounded Corners 5"/>
          <p:cNvSpPr/>
          <p:nvPr/>
        </p:nvSpPr>
        <p:spPr>
          <a:xfrm>
            <a:off x="637182" y="6016212"/>
            <a:ext cx="7728574" cy="664233"/>
          </a:xfrm>
          <a:prstGeom prst="roundRect">
            <a:avLst/>
          </a:prstGeom>
          <a:solidFill>
            <a:srgbClr val="E9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Twinkl" pitchFamily="50" charset="0"/>
              </a:rPr>
              <a:t>Click on the </a:t>
            </a:r>
            <a:r>
              <a:rPr lang="en-GB" sz="1400" dirty="0" smtClean="0">
                <a:solidFill>
                  <a:schemeClr val="bg1"/>
                </a:solidFill>
                <a:latin typeface="Twinkl" pitchFamily="50" charset="0"/>
              </a:rPr>
              <a:t>bee </a:t>
            </a:r>
            <a:r>
              <a:rPr lang="en-GB" sz="1400" dirty="0">
                <a:solidFill>
                  <a:schemeClr val="bg1"/>
                </a:solidFill>
                <a:latin typeface="Twinkl" pitchFamily="50" charset="0"/>
              </a:rPr>
              <a:t>to reveal questions that encourage the development of children’s mathematical reasoning skills.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8" name="Question 3"/>
          <p:cNvSpPr/>
          <p:nvPr/>
        </p:nvSpPr>
        <p:spPr>
          <a:xfrm>
            <a:off x="5218607" y="1445078"/>
            <a:ext cx="2316726" cy="1119531"/>
          </a:xfrm>
          <a:prstGeom prst="roundRect">
            <a:avLst>
              <a:gd name="adj" fmla="val 20574"/>
            </a:avLst>
          </a:prstGeom>
          <a:solidFill>
            <a:srgbClr val="31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Twinkl" pitchFamily="50" charset="0"/>
              </a:rPr>
              <a:t>If both bears eat all of the food on their plate, how many pieces of food will have been eaten altogether?</a:t>
            </a:r>
          </a:p>
        </p:txBody>
      </p:sp>
      <p:sp>
        <p:nvSpPr>
          <p:cNvPr id="9" name="Question 2"/>
          <p:cNvSpPr/>
          <p:nvPr/>
        </p:nvSpPr>
        <p:spPr>
          <a:xfrm>
            <a:off x="5218607" y="1439016"/>
            <a:ext cx="2316726" cy="1127091"/>
          </a:xfrm>
          <a:prstGeom prst="roundRect">
            <a:avLst>
              <a:gd name="adj" fmla="val 16118"/>
            </a:avLst>
          </a:prstGeom>
          <a:solidFill>
            <a:srgbClr val="E9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Twinkl" pitchFamily="50" charset="0"/>
              </a:rPr>
              <a:t>How can we work out how many bananas the bears have altogether?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0" name="Question 1"/>
          <p:cNvSpPr/>
          <p:nvPr/>
        </p:nvSpPr>
        <p:spPr>
          <a:xfrm>
            <a:off x="5202271" y="1439190"/>
            <a:ext cx="2324899" cy="1119531"/>
          </a:xfrm>
          <a:prstGeom prst="roundRect">
            <a:avLst>
              <a:gd name="adj" fmla="val 13323"/>
            </a:avLst>
          </a:prstGeom>
          <a:solidFill>
            <a:srgbClr val="31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Twinkl" pitchFamily="50" charset="0"/>
              </a:rPr>
              <a:t>How many apples do the bears have altogether? </a:t>
            </a:r>
            <a:endParaRPr lang="en-GB" sz="1400" dirty="0">
              <a:solidFill>
                <a:schemeClr val="bg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36274" y="199475"/>
            <a:ext cx="558839" cy="558839"/>
            <a:chOff x="1308100" y="3224141"/>
            <a:chExt cx="635000" cy="635000"/>
          </a:xfrm>
        </p:grpSpPr>
        <p:sp>
          <p:nvSpPr>
            <p:cNvPr id="15" name="Oval 14"/>
            <p:cNvSpPr/>
            <p:nvPr/>
          </p:nvSpPr>
          <p:spPr>
            <a:xfrm>
              <a:off x="1308100" y="3224141"/>
              <a:ext cx="635000" cy="635000"/>
            </a:xfrm>
            <a:prstGeom prst="ellipse">
              <a:avLst/>
            </a:prstGeom>
            <a:solidFill>
              <a:srgbClr val="F8CACA"/>
            </a:solidFill>
            <a:ln w="19050">
              <a:solidFill>
                <a:srgbClr val="E40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Arrow: Right 15"/>
            <p:cNvSpPr/>
            <p:nvPr/>
          </p:nvSpPr>
          <p:spPr>
            <a:xfrm flipH="1">
              <a:off x="1475799" y="3438306"/>
              <a:ext cx="293200" cy="231800"/>
            </a:xfrm>
            <a:prstGeom prst="rightArrow">
              <a:avLst/>
            </a:prstGeom>
            <a:solidFill>
              <a:srgbClr val="E9506C"/>
            </a:solidFill>
            <a:ln w="12700">
              <a:solidFill>
                <a:srgbClr val="E40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" name="Reset Button"/>
          <p:cNvGrpSpPr/>
          <p:nvPr/>
        </p:nvGrpSpPr>
        <p:grpSpPr>
          <a:xfrm>
            <a:off x="7124162" y="2636182"/>
            <a:ext cx="1808779" cy="558839"/>
            <a:chOff x="2452090" y="4000699"/>
            <a:chExt cx="1808779" cy="558839"/>
          </a:xfrm>
        </p:grpSpPr>
        <p:sp>
          <p:nvSpPr>
            <p:cNvPr id="4" name="Rectangle"/>
            <p:cNvSpPr/>
            <p:nvPr/>
          </p:nvSpPr>
          <p:spPr>
            <a:xfrm>
              <a:off x="2452090" y="4088365"/>
              <a:ext cx="1529360" cy="356071"/>
            </a:xfrm>
            <a:prstGeom prst="roundRect">
              <a:avLst>
                <a:gd name="adj" fmla="val 10648"/>
              </a:avLst>
            </a:prstGeom>
            <a:solidFill>
              <a:srgbClr val="31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set text"/>
            <p:cNvSpPr txBox="1"/>
            <p:nvPr/>
          </p:nvSpPr>
          <p:spPr>
            <a:xfrm>
              <a:off x="2764629" y="4075104"/>
              <a:ext cx="1216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reset</a:t>
              </a:r>
            </a:p>
          </p:txBody>
        </p:sp>
        <p:sp>
          <p:nvSpPr>
            <p:cNvPr id="41" name="Circle"/>
            <p:cNvSpPr/>
            <p:nvPr/>
          </p:nvSpPr>
          <p:spPr>
            <a:xfrm>
              <a:off x="3702030" y="4000699"/>
              <a:ext cx="558839" cy="558839"/>
            </a:xfrm>
            <a:prstGeom prst="ellipse">
              <a:avLst/>
            </a:prstGeom>
            <a:solidFill>
              <a:srgbClr val="009285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 </a:t>
              </a:r>
            </a:p>
          </p:txBody>
        </p:sp>
        <p:sp>
          <p:nvSpPr>
            <p:cNvPr id="23" name="Arrow: Circular 22"/>
            <p:cNvSpPr/>
            <p:nvPr/>
          </p:nvSpPr>
          <p:spPr>
            <a:xfrm>
              <a:off x="3823596" y="4128731"/>
              <a:ext cx="315705" cy="315705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447423"/>
                <a:gd name="adj5" fmla="val 1413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Click Again Button"/>
          <p:cNvGrpSpPr/>
          <p:nvPr/>
        </p:nvGrpSpPr>
        <p:grpSpPr>
          <a:xfrm>
            <a:off x="5191477" y="2642646"/>
            <a:ext cx="1808781" cy="558839"/>
            <a:chOff x="3063754" y="3925433"/>
            <a:chExt cx="1808781" cy="558839"/>
          </a:xfrm>
        </p:grpSpPr>
        <p:sp>
          <p:nvSpPr>
            <p:cNvPr id="45" name="Reset text"/>
            <p:cNvSpPr txBox="1"/>
            <p:nvPr/>
          </p:nvSpPr>
          <p:spPr>
            <a:xfrm>
              <a:off x="3063754" y="4035836"/>
              <a:ext cx="1325327" cy="353943"/>
            </a:xfrm>
            <a:prstGeom prst="rect">
              <a:avLst/>
            </a:prstGeom>
            <a:solidFill>
              <a:srgbClr val="E9506C"/>
            </a:solidFill>
          </p:spPr>
          <p:txBody>
            <a:bodyPr wrap="square" rtlCol="0">
              <a:spAutoFit/>
            </a:bodyPr>
            <a:lstStyle/>
            <a:p>
              <a:r>
                <a:rPr lang="en-GB" sz="1700" b="1" dirty="0">
                  <a:solidFill>
                    <a:schemeClr val="bg1"/>
                  </a:solidFill>
                </a:rPr>
                <a:t>click again</a:t>
              </a:r>
            </a:p>
          </p:txBody>
        </p:sp>
        <p:sp>
          <p:nvSpPr>
            <p:cNvPr id="46" name="Circle"/>
            <p:cNvSpPr/>
            <p:nvPr/>
          </p:nvSpPr>
          <p:spPr>
            <a:xfrm>
              <a:off x="4313696" y="3925433"/>
              <a:ext cx="558839" cy="558839"/>
            </a:xfrm>
            <a:prstGeom prst="ellipse">
              <a:avLst/>
            </a:prstGeom>
            <a:solidFill>
              <a:srgbClr val="E4005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 </a:t>
              </a:r>
            </a:p>
          </p:txBody>
        </p:sp>
        <p:sp>
          <p:nvSpPr>
            <p:cNvPr id="29" name="Arrow: Right 28"/>
            <p:cNvSpPr/>
            <p:nvPr/>
          </p:nvSpPr>
          <p:spPr>
            <a:xfrm>
              <a:off x="4441150" y="4127461"/>
              <a:ext cx="299165" cy="170695"/>
            </a:xfrm>
            <a:prstGeom prst="rightArrow">
              <a:avLst>
                <a:gd name="adj1" fmla="val 47210"/>
                <a:gd name="adj2" fmla="val 555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" name="be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632" y="1572477"/>
            <a:ext cx="1295309" cy="890025"/>
          </a:xfrm>
          <a:prstGeom prst="rect">
            <a:avLst/>
          </a:prstGeom>
        </p:spPr>
      </p:pic>
      <p:pic>
        <p:nvPicPr>
          <p:cNvPr id="11" name="teddy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07"/>
          <a:stretch/>
        </p:blipFill>
        <p:spPr>
          <a:xfrm>
            <a:off x="560981" y="3538620"/>
            <a:ext cx="1642879" cy="2249107"/>
          </a:xfrm>
          <a:prstGeom prst="rect">
            <a:avLst/>
          </a:prstGeom>
        </p:spPr>
      </p:pic>
      <p:pic>
        <p:nvPicPr>
          <p:cNvPr id="24" name="teddy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07"/>
          <a:stretch/>
        </p:blipFill>
        <p:spPr>
          <a:xfrm>
            <a:off x="4716131" y="3553493"/>
            <a:ext cx="1642879" cy="2249107"/>
          </a:xfrm>
          <a:prstGeom prst="rect">
            <a:avLst/>
          </a:prstGeom>
        </p:spPr>
      </p:pic>
      <p:pic>
        <p:nvPicPr>
          <p:cNvPr id="27" name="plat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517" y="3403922"/>
            <a:ext cx="2353733" cy="2353733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758522" y="2551420"/>
            <a:ext cx="2201333" cy="767740"/>
          </a:xfrm>
          <a:prstGeom prst="roundRect">
            <a:avLst/>
          </a:prstGeom>
          <a:solidFill>
            <a:srgbClr val="31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Click on each bear to reveal the food.</a:t>
            </a:r>
            <a:endParaRPr lang="en-GB" dirty="0"/>
          </a:p>
        </p:txBody>
      </p:sp>
      <p:grpSp>
        <p:nvGrpSpPr>
          <p:cNvPr id="22" name="Group 1"/>
          <p:cNvGrpSpPr/>
          <p:nvPr/>
        </p:nvGrpSpPr>
        <p:grpSpPr>
          <a:xfrm>
            <a:off x="2182351" y="3429000"/>
            <a:ext cx="2043810" cy="2163984"/>
            <a:chOff x="2182351" y="3429000"/>
            <a:chExt cx="2043810" cy="2163984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5687" y="4405786"/>
              <a:ext cx="782740" cy="68051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323" y="3429000"/>
              <a:ext cx="667214" cy="5645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1398" y="3711250"/>
              <a:ext cx="512515" cy="571369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29718">
              <a:off x="3443421" y="4719933"/>
              <a:ext cx="782740" cy="680512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8324" y="4912472"/>
              <a:ext cx="782740" cy="680512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1797" y="4651108"/>
              <a:ext cx="782740" cy="680512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2351" y="4294308"/>
              <a:ext cx="782740" cy="680512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6205" y="3778169"/>
              <a:ext cx="667214" cy="564500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7890" y="4013211"/>
              <a:ext cx="512515" cy="571369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4480" y="4257513"/>
              <a:ext cx="512515" cy="571369"/>
            </a:xfrm>
            <a:prstGeom prst="rect">
              <a:avLst/>
            </a:prstGeom>
          </p:spPr>
        </p:pic>
      </p:grpSp>
      <p:grpSp>
        <p:nvGrpSpPr>
          <p:cNvPr id="25" name="Group 2"/>
          <p:cNvGrpSpPr/>
          <p:nvPr/>
        </p:nvGrpSpPr>
        <p:grpSpPr>
          <a:xfrm>
            <a:off x="6568873" y="3730961"/>
            <a:ext cx="1786035" cy="1669485"/>
            <a:chOff x="6568873" y="3730961"/>
            <a:chExt cx="1786035" cy="1669485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0258" y="3730961"/>
              <a:ext cx="667214" cy="564500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8873" y="4169504"/>
              <a:ext cx="512515" cy="571369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8172" y="4316900"/>
              <a:ext cx="512515" cy="571369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29718">
              <a:off x="6745735" y="4635245"/>
              <a:ext cx="782740" cy="680512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29718">
              <a:off x="7548056" y="4719934"/>
              <a:ext cx="782740" cy="680512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29718">
              <a:off x="7572168" y="4022468"/>
              <a:ext cx="782740" cy="680512"/>
            </a:xfrm>
            <a:prstGeom prst="rect">
              <a:avLst/>
            </a:prstGeom>
          </p:spPr>
        </p:pic>
      </p:grpSp>
      <p:sp>
        <p:nvSpPr>
          <p:cNvPr id="44" name="Rectangle 43">
            <a:hlinkClick r:id="rId8" action="ppaction://hlinksldjump"/>
          </p:cNvPr>
          <p:cNvSpPr/>
          <p:nvPr/>
        </p:nvSpPr>
        <p:spPr>
          <a:xfrm>
            <a:off x="222192" y="162370"/>
            <a:ext cx="572922" cy="604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95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0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Pirate Treasure Addition</a:t>
            </a:r>
            <a:endParaRPr lang="en-GB" sz="32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73803" y="1389995"/>
            <a:ext cx="3901847" cy="828672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1800" b="0" dirty="0">
                <a:solidFill>
                  <a:srgbClr val="000000"/>
                </a:solidFill>
                <a:latin typeface="Twinkl" pitchFamily="50" charset="0"/>
              </a:rPr>
              <a:t>Click on the coins to put them in the treasure chest. 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637182" y="6016212"/>
            <a:ext cx="7728574" cy="664233"/>
          </a:xfrm>
          <a:prstGeom prst="roundRect">
            <a:avLst/>
          </a:prstGeom>
          <a:solidFill>
            <a:srgbClr val="E9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Twinkl" pitchFamily="50" charset="0"/>
              </a:rPr>
              <a:t>Click on the </a:t>
            </a:r>
            <a:r>
              <a:rPr lang="en-GB" sz="1400" dirty="0" smtClean="0">
                <a:solidFill>
                  <a:schemeClr val="bg1"/>
                </a:solidFill>
                <a:latin typeface="Twinkl" pitchFamily="50" charset="0"/>
              </a:rPr>
              <a:t>parrot </a:t>
            </a:r>
            <a:r>
              <a:rPr lang="en-GB" sz="1400" dirty="0">
                <a:solidFill>
                  <a:schemeClr val="bg1"/>
                </a:solidFill>
                <a:latin typeface="Twinkl" pitchFamily="50" charset="0"/>
              </a:rPr>
              <a:t>to reveal questions that encourage the development of children’s mathematical reasoning skills.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8" name="Question 3"/>
          <p:cNvSpPr/>
          <p:nvPr/>
        </p:nvSpPr>
        <p:spPr>
          <a:xfrm>
            <a:off x="5218607" y="1445079"/>
            <a:ext cx="2200900" cy="897878"/>
          </a:xfrm>
          <a:prstGeom prst="roundRect">
            <a:avLst>
              <a:gd name="adj" fmla="val 20574"/>
            </a:avLst>
          </a:prstGeom>
          <a:solidFill>
            <a:srgbClr val="31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Twinkl" pitchFamily="50" charset="0"/>
              </a:rPr>
              <a:t>How many coins do the pirates have altogether? How can we check?</a:t>
            </a:r>
          </a:p>
        </p:txBody>
      </p:sp>
      <p:sp>
        <p:nvSpPr>
          <p:cNvPr id="9" name="Question 2"/>
          <p:cNvSpPr/>
          <p:nvPr/>
        </p:nvSpPr>
        <p:spPr>
          <a:xfrm>
            <a:off x="5218607" y="1439016"/>
            <a:ext cx="2200900" cy="903941"/>
          </a:xfrm>
          <a:prstGeom prst="roundRect">
            <a:avLst>
              <a:gd name="adj" fmla="val 16118"/>
            </a:avLst>
          </a:prstGeom>
          <a:solidFill>
            <a:srgbClr val="E9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Twinkl" pitchFamily="50" charset="0"/>
              </a:rPr>
              <a:t>How many silver coins does the other pirate have? 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0" name="Question 1"/>
          <p:cNvSpPr/>
          <p:nvPr/>
        </p:nvSpPr>
        <p:spPr>
          <a:xfrm>
            <a:off x="5210843" y="1451142"/>
            <a:ext cx="2208664" cy="897878"/>
          </a:xfrm>
          <a:prstGeom prst="roundRect">
            <a:avLst>
              <a:gd name="adj" fmla="val 13323"/>
            </a:avLst>
          </a:prstGeom>
          <a:solidFill>
            <a:srgbClr val="31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Twinkl" pitchFamily="50" charset="0"/>
              </a:rPr>
              <a:t>How many gold coins does the pirate have? </a:t>
            </a:r>
            <a:endParaRPr lang="en-GB" sz="1400" dirty="0">
              <a:solidFill>
                <a:schemeClr val="bg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36274" y="199475"/>
            <a:ext cx="558839" cy="558839"/>
            <a:chOff x="1308100" y="3224141"/>
            <a:chExt cx="635000" cy="635000"/>
          </a:xfrm>
        </p:grpSpPr>
        <p:sp>
          <p:nvSpPr>
            <p:cNvPr id="15" name="Oval 14"/>
            <p:cNvSpPr/>
            <p:nvPr/>
          </p:nvSpPr>
          <p:spPr>
            <a:xfrm>
              <a:off x="1308100" y="3224141"/>
              <a:ext cx="635000" cy="635000"/>
            </a:xfrm>
            <a:prstGeom prst="ellipse">
              <a:avLst/>
            </a:prstGeom>
            <a:solidFill>
              <a:srgbClr val="F8CACA"/>
            </a:solidFill>
            <a:ln w="19050">
              <a:solidFill>
                <a:srgbClr val="E40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Arrow: Right 15"/>
            <p:cNvSpPr/>
            <p:nvPr/>
          </p:nvSpPr>
          <p:spPr>
            <a:xfrm flipH="1">
              <a:off x="1475799" y="3438306"/>
              <a:ext cx="293200" cy="231800"/>
            </a:xfrm>
            <a:prstGeom prst="rightArrow">
              <a:avLst/>
            </a:prstGeom>
            <a:solidFill>
              <a:srgbClr val="E9506C"/>
            </a:solidFill>
            <a:ln w="12700">
              <a:solidFill>
                <a:srgbClr val="E40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" name="Reset Button"/>
          <p:cNvGrpSpPr/>
          <p:nvPr/>
        </p:nvGrpSpPr>
        <p:grpSpPr>
          <a:xfrm>
            <a:off x="7124162" y="2579400"/>
            <a:ext cx="1808779" cy="558839"/>
            <a:chOff x="2452090" y="4000699"/>
            <a:chExt cx="1808779" cy="558839"/>
          </a:xfrm>
        </p:grpSpPr>
        <p:sp>
          <p:nvSpPr>
            <p:cNvPr id="4" name="Rectangle"/>
            <p:cNvSpPr/>
            <p:nvPr/>
          </p:nvSpPr>
          <p:spPr>
            <a:xfrm>
              <a:off x="2452090" y="4088365"/>
              <a:ext cx="1529360" cy="356071"/>
            </a:xfrm>
            <a:prstGeom prst="roundRect">
              <a:avLst>
                <a:gd name="adj" fmla="val 10648"/>
              </a:avLst>
            </a:prstGeom>
            <a:solidFill>
              <a:srgbClr val="31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set text"/>
            <p:cNvSpPr txBox="1"/>
            <p:nvPr/>
          </p:nvSpPr>
          <p:spPr>
            <a:xfrm>
              <a:off x="2764629" y="4075104"/>
              <a:ext cx="1216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reset</a:t>
              </a:r>
            </a:p>
          </p:txBody>
        </p:sp>
        <p:sp>
          <p:nvSpPr>
            <p:cNvPr id="41" name="Circle"/>
            <p:cNvSpPr/>
            <p:nvPr/>
          </p:nvSpPr>
          <p:spPr>
            <a:xfrm>
              <a:off x="3702030" y="4000699"/>
              <a:ext cx="558839" cy="558839"/>
            </a:xfrm>
            <a:prstGeom prst="ellipse">
              <a:avLst/>
            </a:prstGeom>
            <a:solidFill>
              <a:srgbClr val="009285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 </a:t>
              </a:r>
            </a:p>
          </p:txBody>
        </p:sp>
        <p:sp>
          <p:nvSpPr>
            <p:cNvPr id="23" name="Arrow: Circular 22"/>
            <p:cNvSpPr/>
            <p:nvPr/>
          </p:nvSpPr>
          <p:spPr>
            <a:xfrm>
              <a:off x="3823596" y="4128731"/>
              <a:ext cx="315705" cy="315705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447423"/>
                <a:gd name="adj5" fmla="val 1413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Click Again Button"/>
          <p:cNvGrpSpPr/>
          <p:nvPr/>
        </p:nvGrpSpPr>
        <p:grpSpPr>
          <a:xfrm>
            <a:off x="5189970" y="2585864"/>
            <a:ext cx="1810288" cy="558839"/>
            <a:chOff x="3062247" y="3925433"/>
            <a:chExt cx="1810288" cy="558839"/>
          </a:xfrm>
        </p:grpSpPr>
        <p:sp>
          <p:nvSpPr>
            <p:cNvPr id="45" name="Reset text"/>
            <p:cNvSpPr txBox="1"/>
            <p:nvPr/>
          </p:nvSpPr>
          <p:spPr>
            <a:xfrm>
              <a:off x="3062247" y="4046130"/>
              <a:ext cx="1325327" cy="353943"/>
            </a:xfrm>
            <a:prstGeom prst="rect">
              <a:avLst/>
            </a:prstGeom>
            <a:solidFill>
              <a:srgbClr val="E9506C"/>
            </a:solidFill>
          </p:spPr>
          <p:txBody>
            <a:bodyPr wrap="square" rtlCol="0">
              <a:spAutoFit/>
            </a:bodyPr>
            <a:lstStyle/>
            <a:p>
              <a:r>
                <a:rPr lang="en-GB" sz="1700" b="1" dirty="0">
                  <a:solidFill>
                    <a:schemeClr val="bg1"/>
                  </a:solidFill>
                </a:rPr>
                <a:t>click again</a:t>
              </a:r>
            </a:p>
          </p:txBody>
        </p:sp>
        <p:sp>
          <p:nvSpPr>
            <p:cNvPr id="46" name="Circle"/>
            <p:cNvSpPr/>
            <p:nvPr/>
          </p:nvSpPr>
          <p:spPr>
            <a:xfrm>
              <a:off x="4313696" y="3925433"/>
              <a:ext cx="558839" cy="558839"/>
            </a:xfrm>
            <a:prstGeom prst="ellipse">
              <a:avLst/>
            </a:prstGeom>
            <a:solidFill>
              <a:srgbClr val="E4005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 </a:t>
              </a:r>
            </a:p>
          </p:txBody>
        </p:sp>
        <p:sp>
          <p:nvSpPr>
            <p:cNvPr id="29" name="Arrow: Right 28"/>
            <p:cNvSpPr/>
            <p:nvPr/>
          </p:nvSpPr>
          <p:spPr>
            <a:xfrm>
              <a:off x="4441150" y="4127461"/>
              <a:ext cx="299165" cy="170695"/>
            </a:xfrm>
            <a:prstGeom prst="rightArrow">
              <a:avLst>
                <a:gd name="adj1" fmla="val 47210"/>
                <a:gd name="adj2" fmla="val 555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191" y="3197188"/>
            <a:ext cx="1370383" cy="27401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90" y="3129767"/>
            <a:ext cx="1546843" cy="2496177"/>
          </a:xfrm>
          <a:prstGeom prst="rect">
            <a:avLst/>
          </a:prstGeom>
        </p:spPr>
      </p:pic>
      <p:pic>
        <p:nvPicPr>
          <p:cNvPr id="19" name="parro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481" y="983318"/>
            <a:ext cx="1305265" cy="1538606"/>
          </a:xfrm>
          <a:prstGeom prst="rect">
            <a:avLst/>
          </a:prstGeom>
        </p:spPr>
      </p:pic>
      <p:pic>
        <p:nvPicPr>
          <p:cNvPr id="20" name="ches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934" y="3260363"/>
            <a:ext cx="2906132" cy="250928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847" y="4599753"/>
            <a:ext cx="477795" cy="47115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247" y="4632712"/>
            <a:ext cx="477566" cy="47115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139" y="4599752"/>
            <a:ext cx="477795" cy="47115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847" y="5390365"/>
            <a:ext cx="477795" cy="47115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139" y="5390364"/>
            <a:ext cx="477795" cy="47115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993" y="4993062"/>
            <a:ext cx="477795" cy="47115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864" y="5072397"/>
            <a:ext cx="477566" cy="47115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770" y="5096426"/>
            <a:ext cx="477566" cy="471159"/>
          </a:xfrm>
          <a:prstGeom prst="rect">
            <a:avLst/>
          </a:prstGeom>
        </p:spPr>
      </p:pic>
      <p:sp>
        <p:nvSpPr>
          <p:cNvPr id="32" name="Rectangle 31">
            <a:hlinkClick r:id="rId8" action="ppaction://hlinksldjump"/>
          </p:cNvPr>
          <p:cNvSpPr/>
          <p:nvPr/>
        </p:nvSpPr>
        <p:spPr>
          <a:xfrm>
            <a:off x="222192" y="162370"/>
            <a:ext cx="572922" cy="604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27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11111E-6 L 0.17795 -0.047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9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1111E-6 L 0.19809 0.023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96" y="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0.19271 -0.1155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35" y="-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7 L 0.26649 -0.1745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16" y="-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7 L 0.16788 -0.0923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-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9259E-6 L -0.23108 -0.0476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63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22222E-6 L -0.20781 -0.0613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99" y="-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-0.1868 -0.058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40" y="-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0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97"/>
          <a:stretch/>
        </p:blipFill>
        <p:spPr>
          <a:xfrm flipH="1">
            <a:off x="7470257" y="1259555"/>
            <a:ext cx="1180910" cy="14067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Jack’s Beanstalk – Counting on Addition</a:t>
            </a:r>
            <a:endParaRPr lang="en-GB" sz="32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73803" y="1488884"/>
            <a:ext cx="4463864" cy="828672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1800" b="0" dirty="0">
                <a:solidFill>
                  <a:srgbClr val="000000"/>
                </a:solidFill>
                <a:latin typeface="Twinkl" pitchFamily="50" charset="0"/>
              </a:rPr>
              <a:t>Jack has planted a bean and it is growing. It was 5cm tall and it has grown 3cm more. How tall is it now? 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637182" y="6016212"/>
            <a:ext cx="7728574" cy="664233"/>
          </a:xfrm>
          <a:prstGeom prst="roundRect">
            <a:avLst/>
          </a:prstGeom>
          <a:solidFill>
            <a:srgbClr val="E9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Twinkl" pitchFamily="50" charset="0"/>
              </a:rPr>
              <a:t>Click on J</a:t>
            </a:r>
            <a:r>
              <a:rPr lang="en-GB" sz="1400" dirty="0" smtClean="0">
                <a:solidFill>
                  <a:schemeClr val="bg1"/>
                </a:solidFill>
                <a:latin typeface="Twinkl" pitchFamily="50" charset="0"/>
              </a:rPr>
              <a:t>ack </a:t>
            </a:r>
            <a:r>
              <a:rPr lang="en-GB" sz="1400" dirty="0">
                <a:solidFill>
                  <a:schemeClr val="bg1"/>
                </a:solidFill>
                <a:latin typeface="Twinkl" pitchFamily="50" charset="0"/>
              </a:rPr>
              <a:t>to reveal questions that encourage the development of children’s mathematical reasoning skills.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9" name="Question 2"/>
          <p:cNvSpPr/>
          <p:nvPr/>
        </p:nvSpPr>
        <p:spPr>
          <a:xfrm>
            <a:off x="5189970" y="1439016"/>
            <a:ext cx="2200900" cy="903941"/>
          </a:xfrm>
          <a:prstGeom prst="roundRect">
            <a:avLst>
              <a:gd name="adj" fmla="val 16118"/>
            </a:avLst>
          </a:prstGeom>
          <a:solidFill>
            <a:srgbClr val="E9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Twinkl" pitchFamily="50" charset="0"/>
              </a:rPr>
              <a:t>On the number line, which number did you start on?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0" name="Question 1"/>
          <p:cNvSpPr/>
          <p:nvPr/>
        </p:nvSpPr>
        <p:spPr>
          <a:xfrm>
            <a:off x="5189597" y="1439190"/>
            <a:ext cx="2208664" cy="917027"/>
          </a:xfrm>
          <a:prstGeom prst="roundRect">
            <a:avLst>
              <a:gd name="adj" fmla="val 13323"/>
            </a:avLst>
          </a:prstGeom>
          <a:solidFill>
            <a:srgbClr val="31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Twinkl" pitchFamily="50" charset="0"/>
              </a:rPr>
              <a:t>Is the beanstalk getting taller or shorter? How do you know? </a:t>
            </a:r>
            <a:endParaRPr lang="en-GB" sz="1400" dirty="0">
              <a:solidFill>
                <a:schemeClr val="bg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36274" y="199475"/>
            <a:ext cx="558839" cy="558839"/>
            <a:chOff x="1308100" y="3224141"/>
            <a:chExt cx="635000" cy="635000"/>
          </a:xfrm>
        </p:grpSpPr>
        <p:sp>
          <p:nvSpPr>
            <p:cNvPr id="15" name="Oval 14"/>
            <p:cNvSpPr/>
            <p:nvPr/>
          </p:nvSpPr>
          <p:spPr>
            <a:xfrm>
              <a:off x="1308100" y="3224141"/>
              <a:ext cx="635000" cy="635000"/>
            </a:xfrm>
            <a:prstGeom prst="ellipse">
              <a:avLst/>
            </a:prstGeom>
            <a:solidFill>
              <a:srgbClr val="F8CACA"/>
            </a:solidFill>
            <a:ln w="19050">
              <a:solidFill>
                <a:srgbClr val="E40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Arrow: Right 15"/>
            <p:cNvSpPr/>
            <p:nvPr/>
          </p:nvSpPr>
          <p:spPr>
            <a:xfrm flipH="1">
              <a:off x="1475799" y="3438306"/>
              <a:ext cx="293200" cy="231800"/>
            </a:xfrm>
            <a:prstGeom prst="rightArrow">
              <a:avLst/>
            </a:prstGeom>
            <a:solidFill>
              <a:srgbClr val="E9506C"/>
            </a:solidFill>
            <a:ln w="12700">
              <a:solidFill>
                <a:srgbClr val="E40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" name="Reset Button"/>
          <p:cNvGrpSpPr/>
          <p:nvPr/>
        </p:nvGrpSpPr>
        <p:grpSpPr>
          <a:xfrm>
            <a:off x="7124162" y="2579400"/>
            <a:ext cx="1808779" cy="558839"/>
            <a:chOff x="2452090" y="4000699"/>
            <a:chExt cx="1808779" cy="558839"/>
          </a:xfrm>
        </p:grpSpPr>
        <p:sp>
          <p:nvSpPr>
            <p:cNvPr id="4" name="Rectangle"/>
            <p:cNvSpPr/>
            <p:nvPr/>
          </p:nvSpPr>
          <p:spPr>
            <a:xfrm>
              <a:off x="2452090" y="4088365"/>
              <a:ext cx="1529360" cy="356071"/>
            </a:xfrm>
            <a:prstGeom prst="roundRect">
              <a:avLst>
                <a:gd name="adj" fmla="val 10648"/>
              </a:avLst>
            </a:prstGeom>
            <a:solidFill>
              <a:srgbClr val="31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set text"/>
            <p:cNvSpPr txBox="1"/>
            <p:nvPr/>
          </p:nvSpPr>
          <p:spPr>
            <a:xfrm>
              <a:off x="2764629" y="4075104"/>
              <a:ext cx="1216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reset</a:t>
              </a:r>
            </a:p>
          </p:txBody>
        </p:sp>
        <p:sp>
          <p:nvSpPr>
            <p:cNvPr id="41" name="Circle"/>
            <p:cNvSpPr/>
            <p:nvPr/>
          </p:nvSpPr>
          <p:spPr>
            <a:xfrm>
              <a:off x="3702030" y="4000699"/>
              <a:ext cx="558839" cy="558839"/>
            </a:xfrm>
            <a:prstGeom prst="ellipse">
              <a:avLst/>
            </a:prstGeom>
            <a:solidFill>
              <a:srgbClr val="009285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 </a:t>
              </a:r>
            </a:p>
          </p:txBody>
        </p:sp>
        <p:sp>
          <p:nvSpPr>
            <p:cNvPr id="23" name="Arrow: Circular 22"/>
            <p:cNvSpPr/>
            <p:nvPr/>
          </p:nvSpPr>
          <p:spPr>
            <a:xfrm>
              <a:off x="3823596" y="4128731"/>
              <a:ext cx="315705" cy="315705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447423"/>
                <a:gd name="adj5" fmla="val 1413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Click Again Button"/>
          <p:cNvGrpSpPr/>
          <p:nvPr/>
        </p:nvGrpSpPr>
        <p:grpSpPr>
          <a:xfrm>
            <a:off x="5189970" y="2585864"/>
            <a:ext cx="1810288" cy="558839"/>
            <a:chOff x="3062247" y="3925433"/>
            <a:chExt cx="1810288" cy="558839"/>
          </a:xfrm>
        </p:grpSpPr>
        <p:sp>
          <p:nvSpPr>
            <p:cNvPr id="45" name="Reset text"/>
            <p:cNvSpPr txBox="1"/>
            <p:nvPr/>
          </p:nvSpPr>
          <p:spPr>
            <a:xfrm>
              <a:off x="3062247" y="4046130"/>
              <a:ext cx="1325327" cy="353943"/>
            </a:xfrm>
            <a:prstGeom prst="rect">
              <a:avLst/>
            </a:prstGeom>
            <a:solidFill>
              <a:srgbClr val="E9506C"/>
            </a:solidFill>
          </p:spPr>
          <p:txBody>
            <a:bodyPr wrap="square" rtlCol="0">
              <a:spAutoFit/>
            </a:bodyPr>
            <a:lstStyle/>
            <a:p>
              <a:r>
                <a:rPr lang="en-GB" sz="1700" b="1" dirty="0">
                  <a:solidFill>
                    <a:schemeClr val="bg1"/>
                  </a:solidFill>
                </a:rPr>
                <a:t>click again</a:t>
              </a:r>
            </a:p>
          </p:txBody>
        </p:sp>
        <p:sp>
          <p:nvSpPr>
            <p:cNvPr id="46" name="Circle"/>
            <p:cNvSpPr/>
            <p:nvPr/>
          </p:nvSpPr>
          <p:spPr>
            <a:xfrm>
              <a:off x="4313696" y="3925433"/>
              <a:ext cx="558839" cy="558839"/>
            </a:xfrm>
            <a:prstGeom prst="ellipse">
              <a:avLst/>
            </a:prstGeom>
            <a:solidFill>
              <a:srgbClr val="E4005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 </a:t>
              </a:r>
            </a:p>
          </p:txBody>
        </p:sp>
        <p:sp>
          <p:nvSpPr>
            <p:cNvPr id="29" name="Arrow: Right 28"/>
            <p:cNvSpPr/>
            <p:nvPr/>
          </p:nvSpPr>
          <p:spPr>
            <a:xfrm>
              <a:off x="4441150" y="4127461"/>
              <a:ext cx="299165" cy="170695"/>
            </a:xfrm>
            <a:prstGeom prst="rightArrow">
              <a:avLst>
                <a:gd name="adj1" fmla="val 47210"/>
                <a:gd name="adj2" fmla="val 555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" name="number line"/>
          <p:cNvGrpSpPr/>
          <p:nvPr/>
        </p:nvGrpSpPr>
        <p:grpSpPr>
          <a:xfrm>
            <a:off x="1669098" y="2592415"/>
            <a:ext cx="967130" cy="3192645"/>
            <a:chOff x="637182" y="2611871"/>
            <a:chExt cx="967130" cy="3192645"/>
          </a:xfrm>
        </p:grpSpPr>
        <p:sp>
          <p:nvSpPr>
            <p:cNvPr id="21" name="Title 1"/>
            <p:cNvSpPr txBox="1">
              <a:spLocks/>
            </p:cNvSpPr>
            <p:nvPr/>
          </p:nvSpPr>
          <p:spPr>
            <a:xfrm>
              <a:off x="637182" y="2643785"/>
              <a:ext cx="967130" cy="3118519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pPr marL="36000" algn="ctr">
                <a:lnSpc>
                  <a:spcPts val="2500"/>
                </a:lnSpc>
              </a:pPr>
              <a:r>
                <a:rPr lang="en-GB" sz="2000" dirty="0" smtClean="0">
                  <a:solidFill>
                    <a:srgbClr val="000000"/>
                  </a:solidFill>
                  <a:latin typeface="Twinkl" pitchFamily="50" charset="0"/>
                </a:rPr>
                <a:t>10</a:t>
              </a:r>
            </a:p>
            <a:p>
              <a:pPr marL="36000" algn="ctr">
                <a:lnSpc>
                  <a:spcPts val="2500"/>
                </a:lnSpc>
              </a:pPr>
              <a:r>
                <a:rPr lang="en-GB" sz="2000" dirty="0" smtClean="0">
                  <a:solidFill>
                    <a:srgbClr val="000000"/>
                  </a:solidFill>
                  <a:latin typeface="Twinkl" pitchFamily="50" charset="0"/>
                </a:rPr>
                <a:t>9</a:t>
              </a:r>
            </a:p>
            <a:p>
              <a:pPr marL="36000" algn="ctr">
                <a:lnSpc>
                  <a:spcPts val="2500"/>
                </a:lnSpc>
              </a:pPr>
              <a:r>
                <a:rPr lang="en-GB" sz="2000" dirty="0" smtClean="0">
                  <a:solidFill>
                    <a:srgbClr val="000000"/>
                  </a:solidFill>
                  <a:latin typeface="Twinkl" pitchFamily="50" charset="0"/>
                </a:rPr>
                <a:t>8</a:t>
              </a:r>
            </a:p>
            <a:p>
              <a:pPr marL="36000" algn="ctr">
                <a:lnSpc>
                  <a:spcPts val="2500"/>
                </a:lnSpc>
              </a:pPr>
              <a:r>
                <a:rPr lang="en-GB" sz="2000" dirty="0" smtClean="0">
                  <a:solidFill>
                    <a:srgbClr val="000000"/>
                  </a:solidFill>
                  <a:latin typeface="Twinkl" pitchFamily="50" charset="0"/>
                </a:rPr>
                <a:t>7</a:t>
              </a:r>
            </a:p>
            <a:p>
              <a:pPr marL="36000" algn="ctr">
                <a:lnSpc>
                  <a:spcPts val="2500"/>
                </a:lnSpc>
              </a:pPr>
              <a:r>
                <a:rPr lang="en-GB" sz="2000" dirty="0" smtClean="0">
                  <a:solidFill>
                    <a:srgbClr val="000000"/>
                  </a:solidFill>
                  <a:latin typeface="Twinkl" pitchFamily="50" charset="0"/>
                </a:rPr>
                <a:t>6</a:t>
              </a:r>
            </a:p>
            <a:p>
              <a:pPr marL="36000" algn="ctr">
                <a:lnSpc>
                  <a:spcPts val="2500"/>
                </a:lnSpc>
              </a:pPr>
              <a:r>
                <a:rPr lang="en-GB" sz="2000" dirty="0" smtClean="0">
                  <a:solidFill>
                    <a:srgbClr val="000000"/>
                  </a:solidFill>
                  <a:latin typeface="Twinkl" pitchFamily="50" charset="0"/>
                </a:rPr>
                <a:t>5</a:t>
              </a:r>
            </a:p>
            <a:p>
              <a:pPr marL="36000" algn="ctr">
                <a:lnSpc>
                  <a:spcPts val="2500"/>
                </a:lnSpc>
              </a:pPr>
              <a:r>
                <a:rPr lang="en-GB" sz="2000" dirty="0" smtClean="0">
                  <a:solidFill>
                    <a:srgbClr val="000000"/>
                  </a:solidFill>
                  <a:latin typeface="Twinkl" pitchFamily="50" charset="0"/>
                </a:rPr>
                <a:t>4</a:t>
              </a:r>
            </a:p>
            <a:p>
              <a:pPr marL="36000" algn="ctr">
                <a:lnSpc>
                  <a:spcPts val="2500"/>
                </a:lnSpc>
              </a:pPr>
              <a:r>
                <a:rPr lang="en-GB" sz="2000" dirty="0" smtClean="0">
                  <a:solidFill>
                    <a:srgbClr val="000000"/>
                  </a:solidFill>
                  <a:latin typeface="Twinkl" pitchFamily="50" charset="0"/>
                </a:rPr>
                <a:t>3</a:t>
              </a:r>
            </a:p>
            <a:p>
              <a:pPr marL="36000" algn="ctr">
                <a:lnSpc>
                  <a:spcPts val="2500"/>
                </a:lnSpc>
              </a:pPr>
              <a:r>
                <a:rPr lang="en-GB" sz="2000" dirty="0" smtClean="0">
                  <a:solidFill>
                    <a:srgbClr val="000000"/>
                  </a:solidFill>
                  <a:latin typeface="Twinkl" pitchFamily="50" charset="0"/>
                </a:rPr>
                <a:t>2</a:t>
              </a:r>
            </a:p>
            <a:p>
              <a:pPr marL="36000" algn="ctr">
                <a:lnSpc>
                  <a:spcPts val="2500"/>
                </a:lnSpc>
              </a:pPr>
              <a:r>
                <a:rPr lang="en-GB" sz="2000" dirty="0" smtClean="0">
                  <a:solidFill>
                    <a:srgbClr val="000000"/>
                  </a:solidFill>
                  <a:latin typeface="Twinkl" pitchFamily="50" charset="0"/>
                </a:rPr>
                <a:t>1</a:t>
              </a:r>
            </a:p>
            <a:p>
              <a:pPr marL="36000" algn="ctr">
                <a:lnSpc>
                  <a:spcPts val="2500"/>
                </a:lnSpc>
              </a:pPr>
              <a:r>
                <a:rPr lang="en-GB" sz="2000" dirty="0">
                  <a:solidFill>
                    <a:srgbClr val="000000"/>
                  </a:solidFill>
                  <a:latin typeface="Twinkl" pitchFamily="50" charset="0"/>
                </a:rPr>
                <a:t>0</a:t>
              </a: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66023" y="2611871"/>
              <a:ext cx="171051" cy="3192645"/>
              <a:chOff x="766023" y="2657821"/>
              <a:chExt cx="171051" cy="319264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772584" y="2657821"/>
                <a:ext cx="0" cy="3192645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 flipV="1">
                <a:off x="766024" y="5839955"/>
                <a:ext cx="157929" cy="213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 flipV="1">
                <a:off x="772584" y="5551272"/>
                <a:ext cx="157929" cy="213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 flipV="1">
                <a:off x="772583" y="5262593"/>
                <a:ext cx="157929" cy="213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H="1" flipV="1">
                <a:off x="779145" y="4973914"/>
                <a:ext cx="157929" cy="213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H="1" flipV="1">
                <a:off x="766024" y="4685235"/>
                <a:ext cx="157929" cy="213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 flipV="1">
                <a:off x="772582" y="4396556"/>
                <a:ext cx="157929" cy="213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H="1" flipV="1">
                <a:off x="779144" y="4107877"/>
                <a:ext cx="157929" cy="213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H="1" flipV="1">
                <a:off x="766024" y="3819198"/>
                <a:ext cx="157929" cy="213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 flipV="1">
                <a:off x="766024" y="3530519"/>
                <a:ext cx="157929" cy="213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 flipV="1">
                <a:off x="766024" y="3241840"/>
                <a:ext cx="157929" cy="213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 flipV="1">
                <a:off x="779144" y="2953161"/>
                <a:ext cx="157929" cy="213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 flipV="1">
                <a:off x="766023" y="2664482"/>
                <a:ext cx="157929" cy="213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029" y="4680767"/>
            <a:ext cx="1207168" cy="114796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540" y="3151033"/>
            <a:ext cx="877283" cy="1671501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4381683" y="3803545"/>
            <a:ext cx="1615828" cy="1615828"/>
          </a:xfrm>
          <a:prstGeom prst="ellipse">
            <a:avLst/>
          </a:prstGeom>
          <a:solidFill>
            <a:srgbClr val="8CB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</a:t>
            </a:r>
            <a:r>
              <a:rPr lang="en-GB" b="1" dirty="0" smtClean="0"/>
              <a:t>lick here for the answer.</a:t>
            </a:r>
            <a:endParaRPr lang="en-GB" b="1" dirty="0"/>
          </a:p>
        </p:txBody>
      </p:sp>
      <p:sp>
        <p:nvSpPr>
          <p:cNvPr id="42" name="Oval 41"/>
          <p:cNvSpPr/>
          <p:nvPr/>
        </p:nvSpPr>
        <p:spPr>
          <a:xfrm>
            <a:off x="2002475" y="4015495"/>
            <a:ext cx="329215" cy="329215"/>
          </a:xfrm>
          <a:prstGeom prst="ellipse">
            <a:avLst/>
          </a:prstGeom>
          <a:noFill/>
          <a:ln w="28575">
            <a:solidFill>
              <a:srgbClr val="C714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14" name="Arc1"/>
          <p:cNvSpPr/>
          <p:nvPr/>
        </p:nvSpPr>
        <p:spPr>
          <a:xfrm>
            <a:off x="2187417" y="3836548"/>
            <a:ext cx="248570" cy="256711"/>
          </a:xfrm>
          <a:prstGeom prst="arc">
            <a:avLst>
              <a:gd name="adj1" fmla="val 16200000"/>
              <a:gd name="adj2" fmla="val 5562391"/>
            </a:avLst>
          </a:prstGeom>
          <a:ln w="28575">
            <a:solidFill>
              <a:srgbClr val="C714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Arc1"/>
          <p:cNvSpPr/>
          <p:nvPr/>
        </p:nvSpPr>
        <p:spPr>
          <a:xfrm>
            <a:off x="2190181" y="3576919"/>
            <a:ext cx="248570" cy="256711"/>
          </a:xfrm>
          <a:prstGeom prst="arc">
            <a:avLst>
              <a:gd name="adj1" fmla="val 16200000"/>
              <a:gd name="adj2" fmla="val 5562391"/>
            </a:avLst>
          </a:prstGeom>
          <a:ln w="28575">
            <a:solidFill>
              <a:srgbClr val="C714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Arc1"/>
          <p:cNvSpPr/>
          <p:nvPr/>
        </p:nvSpPr>
        <p:spPr>
          <a:xfrm>
            <a:off x="2195742" y="3319946"/>
            <a:ext cx="248570" cy="256711"/>
          </a:xfrm>
          <a:prstGeom prst="arc">
            <a:avLst>
              <a:gd name="adj1" fmla="val 16200000"/>
              <a:gd name="adj2" fmla="val 5562391"/>
            </a:avLst>
          </a:prstGeom>
          <a:ln w="28575">
            <a:solidFill>
              <a:srgbClr val="C714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8cirle"/>
          <p:cNvSpPr/>
          <p:nvPr/>
        </p:nvSpPr>
        <p:spPr>
          <a:xfrm>
            <a:off x="2004040" y="3074647"/>
            <a:ext cx="329215" cy="329215"/>
          </a:xfrm>
          <a:prstGeom prst="ellipse">
            <a:avLst/>
          </a:prstGeom>
          <a:noFill/>
          <a:ln w="28575">
            <a:solidFill>
              <a:srgbClr val="8CB7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18" name="Rectangle 17"/>
          <p:cNvSpPr/>
          <p:nvPr/>
        </p:nvSpPr>
        <p:spPr>
          <a:xfrm>
            <a:off x="1962845" y="3028164"/>
            <a:ext cx="371898" cy="3969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000" algn="ctr">
              <a:lnSpc>
                <a:spcPts val="2500"/>
              </a:lnSpc>
            </a:pPr>
            <a:r>
              <a:rPr lang="en-GB" sz="2000" b="1" dirty="0">
                <a:solidFill>
                  <a:srgbClr val="000000"/>
                </a:solidFill>
                <a:latin typeface="Twinkl" pitchFamily="50" charset="0"/>
              </a:rPr>
              <a:t>8</a:t>
            </a:r>
          </a:p>
        </p:txBody>
      </p:sp>
      <p:sp>
        <p:nvSpPr>
          <p:cNvPr id="51" name="Rectangle 50">
            <a:hlinkClick r:id="rId5" action="ppaction://hlinksldjump"/>
          </p:cNvPr>
          <p:cNvSpPr/>
          <p:nvPr/>
        </p:nvSpPr>
        <p:spPr>
          <a:xfrm>
            <a:off x="222192" y="162370"/>
            <a:ext cx="572922" cy="604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59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120000">
                                      <p:cBhvr>
                                        <p:cTn id="44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0" grpId="2" animBg="1"/>
      <p:bldP spid="42" grpId="0" animBg="1"/>
      <p:bldP spid="42" grpId="1" animBg="1"/>
      <p:bldP spid="14" grpId="0" animBg="1"/>
      <p:bldP spid="47" grpId="0" animBg="1"/>
      <p:bldP spid="48" grpId="0" animBg="1"/>
      <p:bldP spid="49" grpId="0" animBg="1"/>
      <p:bldP spid="49" grpId="1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Hibernating Hedgehogs Addition</a:t>
            </a:r>
            <a:endParaRPr lang="en-GB" sz="32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9750" y="1597582"/>
            <a:ext cx="4538654" cy="106511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1800" b="0" dirty="0" err="1">
                <a:solidFill>
                  <a:srgbClr val="000000"/>
                </a:solidFill>
                <a:latin typeface="Twinkl" pitchFamily="50" charset="0"/>
              </a:rPr>
              <a:t>Shh</a:t>
            </a:r>
            <a:r>
              <a:rPr lang="en-GB" sz="1800" b="0" dirty="0">
                <a:solidFill>
                  <a:srgbClr val="000000"/>
                </a:solidFill>
                <a:latin typeface="Twinkl" pitchFamily="50" charset="0"/>
              </a:rPr>
              <a:t>! There are 6 hedgehogs hibernating in the nest. Now, 4 more hedgehogs want to sleep in the nest. What is 6 and 4 more</a:t>
            </a:r>
            <a:r>
              <a:rPr lang="en-GB" sz="1800" b="0" dirty="0">
                <a:solidFill>
                  <a:srgbClr val="000000"/>
                </a:solidFill>
                <a:latin typeface="Twinkl" pitchFamily="50" charset="0"/>
              </a:rPr>
              <a:t>? Counting on from 6, click the 4 hedgehogs to add them to the nest.</a:t>
            </a:r>
            <a:endParaRPr lang="en-GB" sz="1800" b="0" dirty="0">
              <a:solidFill>
                <a:srgbClr val="000000"/>
              </a:solidFill>
              <a:latin typeface="Twinkl" pitchFamily="50" charset="0"/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637182" y="6016212"/>
            <a:ext cx="7728574" cy="664233"/>
          </a:xfrm>
          <a:prstGeom prst="roundRect">
            <a:avLst/>
          </a:prstGeom>
          <a:solidFill>
            <a:srgbClr val="E9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Twinkl" pitchFamily="50" charset="0"/>
              </a:rPr>
              <a:t>Click on the </a:t>
            </a:r>
            <a:r>
              <a:rPr lang="en-GB" sz="1400" dirty="0" smtClean="0">
                <a:solidFill>
                  <a:schemeClr val="bg1"/>
                </a:solidFill>
                <a:latin typeface="Twinkl" pitchFamily="50" charset="0"/>
              </a:rPr>
              <a:t>squirrel </a:t>
            </a:r>
            <a:r>
              <a:rPr lang="en-GB" sz="1400" dirty="0">
                <a:solidFill>
                  <a:schemeClr val="bg1"/>
                </a:solidFill>
                <a:latin typeface="Twinkl" pitchFamily="50" charset="0"/>
              </a:rPr>
              <a:t>to reveal questions that encourage the development of children’s mathematical reasoning skills.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8" name="Question 3"/>
          <p:cNvSpPr/>
          <p:nvPr/>
        </p:nvSpPr>
        <p:spPr>
          <a:xfrm>
            <a:off x="5218607" y="1445079"/>
            <a:ext cx="2200900" cy="897878"/>
          </a:xfrm>
          <a:prstGeom prst="roundRect">
            <a:avLst>
              <a:gd name="adj" fmla="val 20574"/>
            </a:avLst>
          </a:prstGeom>
          <a:solidFill>
            <a:srgbClr val="31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Twinkl" pitchFamily="50" charset="0"/>
              </a:rPr>
              <a:t>What does the ten-frame show you?</a:t>
            </a:r>
          </a:p>
        </p:txBody>
      </p:sp>
      <p:sp>
        <p:nvSpPr>
          <p:cNvPr id="9" name="Question 2"/>
          <p:cNvSpPr/>
          <p:nvPr/>
        </p:nvSpPr>
        <p:spPr>
          <a:xfrm>
            <a:off x="5230911" y="1439016"/>
            <a:ext cx="2200900" cy="903941"/>
          </a:xfrm>
          <a:prstGeom prst="roundRect">
            <a:avLst>
              <a:gd name="adj" fmla="val 16118"/>
            </a:avLst>
          </a:prstGeom>
          <a:solidFill>
            <a:srgbClr val="E9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Twinkl" pitchFamily="50" charset="0"/>
              </a:rPr>
              <a:t>Are there more </a:t>
            </a:r>
            <a:r>
              <a:rPr lang="en-GB" sz="1400" dirty="0" smtClean="0">
                <a:solidFill>
                  <a:schemeClr val="bg1"/>
                </a:solidFill>
                <a:latin typeface="Twinkl" pitchFamily="50" charset="0"/>
              </a:rPr>
              <a:t>or </a:t>
            </a:r>
            <a:r>
              <a:rPr lang="en-GB" sz="1400" dirty="0">
                <a:solidFill>
                  <a:schemeClr val="bg1"/>
                </a:solidFill>
                <a:latin typeface="Twinkl" pitchFamily="50" charset="0"/>
              </a:rPr>
              <a:t>fewer hedgehogs in the nest</a:t>
            </a:r>
            <a:r>
              <a:rPr lang="en-GB" sz="1400" dirty="0" smtClean="0">
                <a:solidFill>
                  <a:schemeClr val="bg1"/>
                </a:solidFill>
                <a:latin typeface="Twinkl" pitchFamily="50" charset="0"/>
              </a:rPr>
              <a:t>?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0" name="Question 1"/>
          <p:cNvSpPr/>
          <p:nvPr/>
        </p:nvSpPr>
        <p:spPr>
          <a:xfrm>
            <a:off x="5218607" y="1439190"/>
            <a:ext cx="2208664" cy="917027"/>
          </a:xfrm>
          <a:prstGeom prst="roundRect">
            <a:avLst>
              <a:gd name="adj" fmla="val 13323"/>
            </a:avLst>
          </a:prstGeom>
          <a:solidFill>
            <a:srgbClr val="31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Twinkl" pitchFamily="50" charset="0"/>
              </a:rPr>
              <a:t>What number did we start with</a:t>
            </a:r>
            <a:r>
              <a:rPr lang="en-GB" sz="1400" dirty="0" smtClean="0">
                <a:solidFill>
                  <a:schemeClr val="bg1"/>
                </a:solidFill>
                <a:latin typeface="Twinkl" pitchFamily="50" charset="0"/>
              </a:rPr>
              <a:t>? </a:t>
            </a:r>
            <a:endParaRPr lang="en-GB" sz="1400" dirty="0">
              <a:solidFill>
                <a:schemeClr val="bg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36274" y="199475"/>
            <a:ext cx="558839" cy="558839"/>
            <a:chOff x="1308100" y="3224141"/>
            <a:chExt cx="635000" cy="635000"/>
          </a:xfrm>
        </p:grpSpPr>
        <p:sp>
          <p:nvSpPr>
            <p:cNvPr id="15" name="Oval 14"/>
            <p:cNvSpPr/>
            <p:nvPr/>
          </p:nvSpPr>
          <p:spPr>
            <a:xfrm>
              <a:off x="1308100" y="3224141"/>
              <a:ext cx="635000" cy="635000"/>
            </a:xfrm>
            <a:prstGeom prst="ellipse">
              <a:avLst/>
            </a:prstGeom>
            <a:solidFill>
              <a:srgbClr val="F8CACA"/>
            </a:solidFill>
            <a:ln w="19050">
              <a:solidFill>
                <a:srgbClr val="E40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Arrow: Right 15"/>
            <p:cNvSpPr/>
            <p:nvPr/>
          </p:nvSpPr>
          <p:spPr>
            <a:xfrm flipH="1">
              <a:off x="1475799" y="3438306"/>
              <a:ext cx="293200" cy="231800"/>
            </a:xfrm>
            <a:prstGeom prst="rightArrow">
              <a:avLst/>
            </a:prstGeom>
            <a:solidFill>
              <a:srgbClr val="E9506C"/>
            </a:solidFill>
            <a:ln w="12700">
              <a:solidFill>
                <a:srgbClr val="E40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" name="Reset Button"/>
          <p:cNvGrpSpPr/>
          <p:nvPr/>
        </p:nvGrpSpPr>
        <p:grpSpPr>
          <a:xfrm>
            <a:off x="7124162" y="2579400"/>
            <a:ext cx="1808779" cy="558839"/>
            <a:chOff x="2452090" y="4000699"/>
            <a:chExt cx="1808779" cy="558839"/>
          </a:xfrm>
        </p:grpSpPr>
        <p:sp>
          <p:nvSpPr>
            <p:cNvPr id="4" name="Rectangle"/>
            <p:cNvSpPr/>
            <p:nvPr/>
          </p:nvSpPr>
          <p:spPr>
            <a:xfrm>
              <a:off x="2452090" y="4088365"/>
              <a:ext cx="1529360" cy="356071"/>
            </a:xfrm>
            <a:prstGeom prst="roundRect">
              <a:avLst>
                <a:gd name="adj" fmla="val 10648"/>
              </a:avLst>
            </a:prstGeom>
            <a:solidFill>
              <a:srgbClr val="31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set text"/>
            <p:cNvSpPr txBox="1"/>
            <p:nvPr/>
          </p:nvSpPr>
          <p:spPr>
            <a:xfrm>
              <a:off x="2764629" y="4075104"/>
              <a:ext cx="1216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reset</a:t>
              </a:r>
            </a:p>
          </p:txBody>
        </p:sp>
        <p:sp>
          <p:nvSpPr>
            <p:cNvPr id="41" name="Circle"/>
            <p:cNvSpPr/>
            <p:nvPr/>
          </p:nvSpPr>
          <p:spPr>
            <a:xfrm>
              <a:off x="3702030" y="4000699"/>
              <a:ext cx="558839" cy="558839"/>
            </a:xfrm>
            <a:prstGeom prst="ellipse">
              <a:avLst/>
            </a:prstGeom>
            <a:solidFill>
              <a:srgbClr val="009285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 </a:t>
              </a:r>
            </a:p>
          </p:txBody>
        </p:sp>
        <p:sp>
          <p:nvSpPr>
            <p:cNvPr id="23" name="Arrow: Circular 22"/>
            <p:cNvSpPr/>
            <p:nvPr/>
          </p:nvSpPr>
          <p:spPr>
            <a:xfrm>
              <a:off x="3823596" y="4128731"/>
              <a:ext cx="315705" cy="315705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447423"/>
                <a:gd name="adj5" fmla="val 1413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Click Again Button"/>
          <p:cNvGrpSpPr/>
          <p:nvPr/>
        </p:nvGrpSpPr>
        <p:grpSpPr>
          <a:xfrm>
            <a:off x="5189970" y="2585864"/>
            <a:ext cx="1810288" cy="558839"/>
            <a:chOff x="3062247" y="3925433"/>
            <a:chExt cx="1810288" cy="558839"/>
          </a:xfrm>
        </p:grpSpPr>
        <p:sp>
          <p:nvSpPr>
            <p:cNvPr id="45" name="Reset text"/>
            <p:cNvSpPr txBox="1"/>
            <p:nvPr/>
          </p:nvSpPr>
          <p:spPr>
            <a:xfrm>
              <a:off x="3062247" y="4046130"/>
              <a:ext cx="1325327" cy="353943"/>
            </a:xfrm>
            <a:prstGeom prst="rect">
              <a:avLst/>
            </a:prstGeom>
            <a:solidFill>
              <a:srgbClr val="E9506C"/>
            </a:solidFill>
          </p:spPr>
          <p:txBody>
            <a:bodyPr wrap="square" rtlCol="0">
              <a:spAutoFit/>
            </a:bodyPr>
            <a:lstStyle/>
            <a:p>
              <a:r>
                <a:rPr lang="en-GB" sz="1700" b="1" dirty="0">
                  <a:solidFill>
                    <a:schemeClr val="bg1"/>
                  </a:solidFill>
                </a:rPr>
                <a:t>click again</a:t>
              </a:r>
            </a:p>
          </p:txBody>
        </p:sp>
        <p:sp>
          <p:nvSpPr>
            <p:cNvPr id="46" name="Circle"/>
            <p:cNvSpPr/>
            <p:nvPr/>
          </p:nvSpPr>
          <p:spPr>
            <a:xfrm>
              <a:off x="4313696" y="3925433"/>
              <a:ext cx="558839" cy="558839"/>
            </a:xfrm>
            <a:prstGeom prst="ellipse">
              <a:avLst/>
            </a:prstGeom>
            <a:solidFill>
              <a:srgbClr val="E4005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 </a:t>
              </a:r>
            </a:p>
          </p:txBody>
        </p:sp>
        <p:sp>
          <p:nvSpPr>
            <p:cNvPr id="29" name="Arrow: Right 28"/>
            <p:cNvSpPr/>
            <p:nvPr/>
          </p:nvSpPr>
          <p:spPr>
            <a:xfrm>
              <a:off x="4441150" y="4127461"/>
              <a:ext cx="299165" cy="170695"/>
            </a:xfrm>
            <a:prstGeom prst="rightArrow">
              <a:avLst>
                <a:gd name="adj1" fmla="val 47210"/>
                <a:gd name="adj2" fmla="val 555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8683" y="1298939"/>
            <a:ext cx="1022440" cy="1103523"/>
          </a:xfrm>
          <a:prstGeom prst="rect">
            <a:avLst/>
          </a:prstGeom>
        </p:spPr>
      </p:pic>
      <p:pic>
        <p:nvPicPr>
          <p:cNvPr id="11" name="hedgeho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3006" y="2881048"/>
            <a:ext cx="1442582" cy="909238"/>
          </a:xfrm>
          <a:prstGeom prst="rect">
            <a:avLst/>
          </a:prstGeom>
        </p:spPr>
      </p:pic>
      <p:pic>
        <p:nvPicPr>
          <p:cNvPr id="35" name="hedgeho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3006" y="3562424"/>
            <a:ext cx="1442582" cy="909238"/>
          </a:xfrm>
          <a:prstGeom prst="rect">
            <a:avLst/>
          </a:prstGeom>
        </p:spPr>
      </p:pic>
      <p:pic>
        <p:nvPicPr>
          <p:cNvPr id="36" name="hedgeho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3006" y="4243800"/>
            <a:ext cx="1442582" cy="909238"/>
          </a:xfrm>
          <a:prstGeom prst="rect">
            <a:avLst/>
          </a:prstGeom>
        </p:spPr>
      </p:pic>
      <p:pic>
        <p:nvPicPr>
          <p:cNvPr id="37" name="hedgeho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3006" y="4925177"/>
            <a:ext cx="1442582" cy="9092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13" y="4088249"/>
            <a:ext cx="2058957" cy="1901804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846948"/>
              </p:ext>
            </p:extLst>
          </p:nvPr>
        </p:nvGraphicFramePr>
        <p:xfrm>
          <a:off x="7264400" y="3438062"/>
          <a:ext cx="1109702" cy="24169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4851"/>
                <a:gridCol w="554851"/>
              </a:tblGrid>
              <a:tr h="48339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8339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8339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8339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48339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91293">
            <a:off x="4230058" y="3913745"/>
            <a:ext cx="2058957" cy="190180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33247">
            <a:off x="2394442" y="3286842"/>
            <a:ext cx="2058957" cy="190180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00000">
            <a:off x="2758031" y="3041148"/>
            <a:ext cx="2058957" cy="1901804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7395073" y="3530736"/>
            <a:ext cx="297795" cy="297795"/>
          </a:xfrm>
          <a:prstGeom prst="ellipse">
            <a:avLst/>
          </a:prstGeom>
          <a:solidFill>
            <a:srgbClr val="C7141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7956152" y="3549267"/>
            <a:ext cx="297795" cy="297795"/>
          </a:xfrm>
          <a:prstGeom prst="ellipse">
            <a:avLst/>
          </a:prstGeom>
          <a:solidFill>
            <a:srgbClr val="C7141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7390945" y="4017339"/>
            <a:ext cx="297795" cy="297795"/>
          </a:xfrm>
          <a:prstGeom prst="ellipse">
            <a:avLst/>
          </a:prstGeom>
          <a:solidFill>
            <a:srgbClr val="C7141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7956151" y="4017339"/>
            <a:ext cx="297795" cy="297795"/>
          </a:xfrm>
          <a:prstGeom prst="ellipse">
            <a:avLst/>
          </a:prstGeom>
          <a:solidFill>
            <a:srgbClr val="C7141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7390571" y="4503942"/>
            <a:ext cx="297795" cy="297795"/>
          </a:xfrm>
          <a:prstGeom prst="ellipse">
            <a:avLst/>
          </a:prstGeom>
          <a:solidFill>
            <a:srgbClr val="C7141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7955777" y="4503942"/>
            <a:ext cx="297795" cy="297795"/>
          </a:xfrm>
          <a:prstGeom prst="ellipse">
            <a:avLst/>
          </a:prstGeom>
          <a:solidFill>
            <a:srgbClr val="C7141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77125">
            <a:off x="3864891" y="2963380"/>
            <a:ext cx="2058957" cy="190180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91293">
            <a:off x="5033944" y="3673460"/>
            <a:ext cx="2058957" cy="1901804"/>
          </a:xfrm>
          <a:prstGeom prst="rect">
            <a:avLst/>
          </a:prstGeom>
        </p:spPr>
      </p:pic>
      <p:sp>
        <p:nvSpPr>
          <p:cNvPr id="40" name="7"/>
          <p:cNvSpPr/>
          <p:nvPr/>
        </p:nvSpPr>
        <p:spPr>
          <a:xfrm>
            <a:off x="7390571" y="4983532"/>
            <a:ext cx="297795" cy="297795"/>
          </a:xfrm>
          <a:prstGeom prst="ellipse">
            <a:avLst/>
          </a:prstGeom>
          <a:solidFill>
            <a:srgbClr val="C7141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8"/>
          <p:cNvSpPr/>
          <p:nvPr/>
        </p:nvSpPr>
        <p:spPr>
          <a:xfrm>
            <a:off x="7956751" y="4983532"/>
            <a:ext cx="297795" cy="297795"/>
          </a:xfrm>
          <a:prstGeom prst="ellipse">
            <a:avLst/>
          </a:prstGeom>
          <a:solidFill>
            <a:srgbClr val="C7141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9"/>
          <p:cNvSpPr/>
          <p:nvPr/>
        </p:nvSpPr>
        <p:spPr>
          <a:xfrm>
            <a:off x="7406655" y="5461017"/>
            <a:ext cx="297795" cy="297795"/>
          </a:xfrm>
          <a:prstGeom prst="ellipse">
            <a:avLst/>
          </a:prstGeom>
          <a:solidFill>
            <a:srgbClr val="C7141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10"/>
          <p:cNvSpPr/>
          <p:nvPr/>
        </p:nvSpPr>
        <p:spPr>
          <a:xfrm>
            <a:off x="7955777" y="5458617"/>
            <a:ext cx="297795" cy="297795"/>
          </a:xfrm>
          <a:prstGeom prst="ellipse">
            <a:avLst/>
          </a:prstGeom>
          <a:solidFill>
            <a:srgbClr val="C7141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hlinkClick r:id="rId5" action="ppaction://hlinksldjump"/>
          </p:cNvPr>
          <p:cNvSpPr/>
          <p:nvPr/>
        </p:nvSpPr>
        <p:spPr>
          <a:xfrm>
            <a:off x="222192" y="162370"/>
            <a:ext cx="572922" cy="604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71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59259E-6 L 0.46823 0.114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03" y="57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85185E-6 L 0.29375 -0.0099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87" y="-50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40139 0.029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69" y="145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0.28159 -0.0699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80" y="-349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0" grpId="2" animBg="1"/>
      <p:bldP spid="40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846" y="1136591"/>
            <a:ext cx="1042617" cy="16169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Picking Apples Addition</a:t>
            </a:r>
            <a:endParaRPr lang="en-GB" sz="32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73803" y="1514285"/>
            <a:ext cx="3901847" cy="828672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1800" b="0" dirty="0" smtClean="0">
                <a:solidFill>
                  <a:srgbClr val="000000"/>
                </a:solidFill>
                <a:latin typeface="Twinkl" pitchFamily="50" charset="0"/>
              </a:rPr>
              <a:t>Bo </a:t>
            </a:r>
            <a:r>
              <a:rPr lang="en-GB" sz="1800" b="0" dirty="0">
                <a:solidFill>
                  <a:srgbClr val="000000"/>
                </a:solidFill>
                <a:latin typeface="Twinkl" pitchFamily="50" charset="0"/>
              </a:rPr>
              <a:t>has been picking apples. How many red apples does she have? 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637182" y="6016212"/>
            <a:ext cx="7728574" cy="664233"/>
          </a:xfrm>
          <a:prstGeom prst="roundRect">
            <a:avLst/>
          </a:prstGeom>
          <a:solidFill>
            <a:srgbClr val="E9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Twinkl" pitchFamily="50" charset="0"/>
              </a:rPr>
              <a:t>Click </a:t>
            </a:r>
            <a:r>
              <a:rPr lang="en-GB" sz="1400" dirty="0" smtClean="0">
                <a:solidFill>
                  <a:schemeClr val="bg1"/>
                </a:solidFill>
                <a:latin typeface="Twinkl" pitchFamily="50" charset="0"/>
              </a:rPr>
              <a:t>on Bo </a:t>
            </a:r>
            <a:r>
              <a:rPr lang="en-GB" sz="1400" dirty="0">
                <a:solidFill>
                  <a:schemeClr val="bg1"/>
                </a:solidFill>
                <a:latin typeface="Twinkl" pitchFamily="50" charset="0"/>
              </a:rPr>
              <a:t>to reveal questions that encourage the development of children’s mathematical reasoning skills.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8" name="Question 3"/>
          <p:cNvSpPr/>
          <p:nvPr/>
        </p:nvSpPr>
        <p:spPr>
          <a:xfrm>
            <a:off x="5218607" y="1445079"/>
            <a:ext cx="2200900" cy="897878"/>
          </a:xfrm>
          <a:prstGeom prst="roundRect">
            <a:avLst>
              <a:gd name="adj" fmla="val 20574"/>
            </a:avLst>
          </a:prstGeom>
          <a:solidFill>
            <a:srgbClr val="31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Twinkl" pitchFamily="50" charset="0"/>
              </a:rPr>
              <a:t>Which colour apples did I pick more of?</a:t>
            </a:r>
          </a:p>
        </p:txBody>
      </p:sp>
      <p:sp>
        <p:nvSpPr>
          <p:cNvPr id="9" name="Question 2"/>
          <p:cNvSpPr/>
          <p:nvPr/>
        </p:nvSpPr>
        <p:spPr>
          <a:xfrm>
            <a:off x="5215622" y="1439016"/>
            <a:ext cx="2200900" cy="903941"/>
          </a:xfrm>
          <a:prstGeom prst="roundRect">
            <a:avLst>
              <a:gd name="adj" fmla="val 16118"/>
            </a:avLst>
          </a:prstGeom>
          <a:solidFill>
            <a:srgbClr val="E9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Twinkl" pitchFamily="50" charset="0"/>
              </a:rPr>
              <a:t>How many apples did I pick altogether? How do you know</a:t>
            </a:r>
            <a:r>
              <a:rPr lang="en-GB" sz="1400" dirty="0" smtClean="0">
                <a:solidFill>
                  <a:schemeClr val="bg1"/>
                </a:solidFill>
                <a:latin typeface="Twinkl" pitchFamily="50" charset="0"/>
              </a:rPr>
              <a:t>?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0" name="Question 1"/>
          <p:cNvSpPr/>
          <p:nvPr/>
        </p:nvSpPr>
        <p:spPr>
          <a:xfrm>
            <a:off x="5215622" y="1439190"/>
            <a:ext cx="2208664" cy="917027"/>
          </a:xfrm>
          <a:prstGeom prst="roundRect">
            <a:avLst>
              <a:gd name="adj" fmla="val 13323"/>
            </a:avLst>
          </a:prstGeom>
          <a:solidFill>
            <a:srgbClr val="31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Twinkl" pitchFamily="50" charset="0"/>
              </a:rPr>
              <a:t>What can you tell me about the apples I picked?</a:t>
            </a:r>
            <a:endParaRPr lang="en-GB" sz="1400" dirty="0">
              <a:solidFill>
                <a:schemeClr val="bg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36274" y="199475"/>
            <a:ext cx="558839" cy="558839"/>
            <a:chOff x="1308100" y="3224141"/>
            <a:chExt cx="635000" cy="635000"/>
          </a:xfrm>
        </p:grpSpPr>
        <p:sp>
          <p:nvSpPr>
            <p:cNvPr id="15" name="Oval 14"/>
            <p:cNvSpPr/>
            <p:nvPr/>
          </p:nvSpPr>
          <p:spPr>
            <a:xfrm>
              <a:off x="1308100" y="3224141"/>
              <a:ext cx="635000" cy="635000"/>
            </a:xfrm>
            <a:prstGeom prst="ellipse">
              <a:avLst/>
            </a:prstGeom>
            <a:solidFill>
              <a:srgbClr val="F8CACA"/>
            </a:solidFill>
            <a:ln w="19050">
              <a:solidFill>
                <a:srgbClr val="E40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Arrow: Right 15"/>
            <p:cNvSpPr/>
            <p:nvPr/>
          </p:nvSpPr>
          <p:spPr>
            <a:xfrm flipH="1">
              <a:off x="1475799" y="3438306"/>
              <a:ext cx="293200" cy="231800"/>
            </a:xfrm>
            <a:prstGeom prst="rightArrow">
              <a:avLst/>
            </a:prstGeom>
            <a:solidFill>
              <a:srgbClr val="E9506C"/>
            </a:solidFill>
            <a:ln w="12700">
              <a:solidFill>
                <a:srgbClr val="E40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" name="Reset Button"/>
          <p:cNvGrpSpPr/>
          <p:nvPr/>
        </p:nvGrpSpPr>
        <p:grpSpPr>
          <a:xfrm>
            <a:off x="7124162" y="2579400"/>
            <a:ext cx="1808779" cy="558839"/>
            <a:chOff x="2452090" y="4000699"/>
            <a:chExt cx="1808779" cy="558839"/>
          </a:xfrm>
        </p:grpSpPr>
        <p:sp>
          <p:nvSpPr>
            <p:cNvPr id="4" name="Rectangle"/>
            <p:cNvSpPr/>
            <p:nvPr/>
          </p:nvSpPr>
          <p:spPr>
            <a:xfrm>
              <a:off x="2452090" y="4088365"/>
              <a:ext cx="1529360" cy="356071"/>
            </a:xfrm>
            <a:prstGeom prst="roundRect">
              <a:avLst>
                <a:gd name="adj" fmla="val 10648"/>
              </a:avLst>
            </a:prstGeom>
            <a:solidFill>
              <a:srgbClr val="31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set text"/>
            <p:cNvSpPr txBox="1"/>
            <p:nvPr/>
          </p:nvSpPr>
          <p:spPr>
            <a:xfrm>
              <a:off x="2764629" y="4075104"/>
              <a:ext cx="1216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reset</a:t>
              </a:r>
            </a:p>
          </p:txBody>
        </p:sp>
        <p:sp>
          <p:nvSpPr>
            <p:cNvPr id="41" name="Circle"/>
            <p:cNvSpPr/>
            <p:nvPr/>
          </p:nvSpPr>
          <p:spPr>
            <a:xfrm>
              <a:off x="3702030" y="4000699"/>
              <a:ext cx="558839" cy="558839"/>
            </a:xfrm>
            <a:prstGeom prst="ellipse">
              <a:avLst/>
            </a:prstGeom>
            <a:solidFill>
              <a:srgbClr val="009285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 </a:t>
              </a:r>
            </a:p>
          </p:txBody>
        </p:sp>
        <p:sp>
          <p:nvSpPr>
            <p:cNvPr id="23" name="Arrow: Circular 22"/>
            <p:cNvSpPr/>
            <p:nvPr/>
          </p:nvSpPr>
          <p:spPr>
            <a:xfrm>
              <a:off x="3823596" y="4128731"/>
              <a:ext cx="315705" cy="315705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447423"/>
                <a:gd name="adj5" fmla="val 1413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Click Again Button"/>
          <p:cNvGrpSpPr/>
          <p:nvPr/>
        </p:nvGrpSpPr>
        <p:grpSpPr>
          <a:xfrm>
            <a:off x="5189970" y="2585864"/>
            <a:ext cx="1810288" cy="558839"/>
            <a:chOff x="3062247" y="3925433"/>
            <a:chExt cx="1810288" cy="558839"/>
          </a:xfrm>
        </p:grpSpPr>
        <p:sp>
          <p:nvSpPr>
            <p:cNvPr id="45" name="Reset text"/>
            <p:cNvSpPr txBox="1"/>
            <p:nvPr/>
          </p:nvSpPr>
          <p:spPr>
            <a:xfrm>
              <a:off x="3062247" y="4046130"/>
              <a:ext cx="1325327" cy="353943"/>
            </a:xfrm>
            <a:prstGeom prst="rect">
              <a:avLst/>
            </a:prstGeom>
            <a:solidFill>
              <a:srgbClr val="E9506C"/>
            </a:solidFill>
          </p:spPr>
          <p:txBody>
            <a:bodyPr wrap="square" rtlCol="0">
              <a:spAutoFit/>
            </a:bodyPr>
            <a:lstStyle/>
            <a:p>
              <a:r>
                <a:rPr lang="en-GB" sz="1700" b="1" dirty="0">
                  <a:solidFill>
                    <a:schemeClr val="bg1"/>
                  </a:solidFill>
                </a:rPr>
                <a:t>click again</a:t>
              </a:r>
            </a:p>
          </p:txBody>
        </p:sp>
        <p:sp>
          <p:nvSpPr>
            <p:cNvPr id="46" name="Circle"/>
            <p:cNvSpPr/>
            <p:nvPr/>
          </p:nvSpPr>
          <p:spPr>
            <a:xfrm>
              <a:off x="4313696" y="3925433"/>
              <a:ext cx="558839" cy="558839"/>
            </a:xfrm>
            <a:prstGeom prst="ellipse">
              <a:avLst/>
            </a:prstGeom>
            <a:solidFill>
              <a:srgbClr val="E4005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 </a:t>
              </a:r>
            </a:p>
          </p:txBody>
        </p:sp>
        <p:sp>
          <p:nvSpPr>
            <p:cNvPr id="29" name="Arrow: Right 28"/>
            <p:cNvSpPr/>
            <p:nvPr/>
          </p:nvSpPr>
          <p:spPr>
            <a:xfrm>
              <a:off x="4441150" y="4127461"/>
              <a:ext cx="299165" cy="170695"/>
            </a:xfrm>
            <a:prstGeom prst="rightArrow">
              <a:avLst>
                <a:gd name="adj1" fmla="val 47210"/>
                <a:gd name="adj2" fmla="val 555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70872"/>
              </p:ext>
            </p:extLst>
          </p:nvPr>
        </p:nvGraphicFramePr>
        <p:xfrm>
          <a:off x="585485" y="4980583"/>
          <a:ext cx="7967070" cy="8495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6707"/>
                <a:gridCol w="796707"/>
                <a:gridCol w="796707"/>
                <a:gridCol w="796707"/>
                <a:gridCol w="796707"/>
                <a:gridCol w="796707"/>
                <a:gridCol w="796707"/>
                <a:gridCol w="796707"/>
                <a:gridCol w="796707"/>
                <a:gridCol w="796707"/>
              </a:tblGrid>
              <a:tr h="84951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Title 1"/>
          <p:cNvSpPr txBox="1">
            <a:spLocks/>
          </p:cNvSpPr>
          <p:nvPr/>
        </p:nvSpPr>
        <p:spPr>
          <a:xfrm>
            <a:off x="918190" y="3334367"/>
            <a:ext cx="2662595" cy="108204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1800" b="0" dirty="0">
                <a:solidFill>
                  <a:srgbClr val="000000"/>
                </a:solidFill>
                <a:latin typeface="Twinkl" pitchFamily="50" charset="0"/>
              </a:rPr>
              <a:t>Bo has picked some more apples. How many green apples did she pick? </a:t>
            </a:r>
          </a:p>
        </p:txBody>
      </p:sp>
      <p:pic>
        <p:nvPicPr>
          <p:cNvPr id="11" name="red appl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2" y="5034431"/>
            <a:ext cx="694277" cy="736247"/>
          </a:xfrm>
          <a:prstGeom prst="rect">
            <a:avLst/>
          </a:prstGeom>
        </p:spPr>
      </p:pic>
      <p:pic>
        <p:nvPicPr>
          <p:cNvPr id="25" name="red appl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62" y="5042977"/>
            <a:ext cx="694277" cy="736247"/>
          </a:xfrm>
          <a:prstGeom prst="rect">
            <a:avLst/>
          </a:prstGeom>
        </p:spPr>
      </p:pic>
      <p:pic>
        <p:nvPicPr>
          <p:cNvPr id="27" name="red appl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488" y="5026895"/>
            <a:ext cx="694277" cy="736247"/>
          </a:xfrm>
          <a:prstGeom prst="rect">
            <a:avLst/>
          </a:prstGeom>
        </p:spPr>
      </p:pic>
      <p:pic>
        <p:nvPicPr>
          <p:cNvPr id="28" name="red appl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276" y="5042977"/>
            <a:ext cx="694277" cy="736247"/>
          </a:xfrm>
          <a:prstGeom prst="rect">
            <a:avLst/>
          </a:prstGeom>
        </p:spPr>
      </p:pic>
      <p:pic>
        <p:nvPicPr>
          <p:cNvPr id="31" name="red appl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610" y="5042976"/>
            <a:ext cx="694277" cy="736247"/>
          </a:xfrm>
          <a:prstGeom prst="rect">
            <a:avLst/>
          </a:prstGeom>
        </p:spPr>
      </p:pic>
      <p:pic>
        <p:nvPicPr>
          <p:cNvPr id="32" name="red appl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490" y="5042976"/>
            <a:ext cx="694277" cy="736247"/>
          </a:xfrm>
          <a:prstGeom prst="rect">
            <a:avLst/>
          </a:prstGeom>
        </p:spPr>
      </p:pic>
      <p:pic>
        <p:nvPicPr>
          <p:cNvPr id="33" name="red appl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350" y="5042975"/>
            <a:ext cx="694277" cy="736247"/>
          </a:xfrm>
          <a:prstGeom prst="rect">
            <a:avLst/>
          </a:prstGeom>
        </p:spPr>
      </p:pic>
      <p:pic>
        <p:nvPicPr>
          <p:cNvPr id="12" name="green appl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791" y="5043987"/>
            <a:ext cx="694277" cy="736247"/>
          </a:xfrm>
          <a:prstGeom prst="rect">
            <a:avLst/>
          </a:prstGeom>
        </p:spPr>
      </p:pic>
      <p:pic>
        <p:nvPicPr>
          <p:cNvPr id="34" name="green appl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452" y="5034430"/>
            <a:ext cx="694277" cy="736247"/>
          </a:xfrm>
          <a:prstGeom prst="rect">
            <a:avLst/>
          </a:prstGeom>
        </p:spPr>
      </p:pic>
      <p:pic>
        <p:nvPicPr>
          <p:cNvPr id="35" name="green appl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347" y="5030664"/>
            <a:ext cx="694277" cy="736247"/>
          </a:xfrm>
          <a:prstGeom prst="rect">
            <a:avLst/>
          </a:prstGeom>
        </p:spPr>
      </p:pic>
      <p:sp>
        <p:nvSpPr>
          <p:cNvPr id="36" name="Oval 35"/>
          <p:cNvSpPr/>
          <p:nvPr/>
        </p:nvSpPr>
        <p:spPr>
          <a:xfrm>
            <a:off x="3897189" y="3247832"/>
            <a:ext cx="1384177" cy="1384177"/>
          </a:xfrm>
          <a:prstGeom prst="ellipse">
            <a:avLst/>
          </a:prstGeom>
          <a:solidFill>
            <a:srgbClr val="8CB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</a:t>
            </a:r>
            <a:r>
              <a:rPr lang="en-GB" b="1" dirty="0" smtClean="0"/>
              <a:t>lick for more apples.</a:t>
            </a:r>
            <a:endParaRPr lang="en-GB" b="1" dirty="0"/>
          </a:p>
        </p:txBody>
      </p:sp>
      <p:sp>
        <p:nvSpPr>
          <p:cNvPr id="37" name="Rectangle 36">
            <a:hlinkClick r:id="rId5" action="ppaction://hlinksldjump"/>
          </p:cNvPr>
          <p:cNvSpPr/>
          <p:nvPr/>
        </p:nvSpPr>
        <p:spPr>
          <a:xfrm>
            <a:off x="222192" y="162370"/>
            <a:ext cx="572922" cy="604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81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0" grpId="2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Fairy Magic Addition</a:t>
            </a:r>
            <a:endParaRPr lang="en-GB" sz="32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73803" y="1514285"/>
            <a:ext cx="3901847" cy="828672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1800" b="0" dirty="0">
                <a:solidFill>
                  <a:srgbClr val="000000"/>
                </a:solidFill>
                <a:latin typeface="Twinkl" pitchFamily="50" charset="0"/>
              </a:rPr>
              <a:t>How many fairies are on the first star? How many fairies are on the second star? How many fairies are there altogether? 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637182" y="6016212"/>
            <a:ext cx="7728574" cy="664233"/>
          </a:xfrm>
          <a:prstGeom prst="roundRect">
            <a:avLst/>
          </a:prstGeom>
          <a:solidFill>
            <a:srgbClr val="E9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Twinkl" pitchFamily="50" charset="0"/>
              </a:rPr>
              <a:t>Click on the </a:t>
            </a:r>
            <a:r>
              <a:rPr lang="en-GB" sz="1400" dirty="0" smtClean="0">
                <a:solidFill>
                  <a:schemeClr val="bg1"/>
                </a:solidFill>
                <a:latin typeface="Twinkl" pitchFamily="50" charset="0"/>
              </a:rPr>
              <a:t>gnome </a:t>
            </a:r>
            <a:r>
              <a:rPr lang="en-GB" sz="1400" dirty="0">
                <a:solidFill>
                  <a:schemeClr val="bg1"/>
                </a:solidFill>
                <a:latin typeface="Twinkl" pitchFamily="50" charset="0"/>
              </a:rPr>
              <a:t>to reveal questions that encourage the development of children’s mathematical reasoning skills.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9" name="Question 2"/>
          <p:cNvSpPr/>
          <p:nvPr/>
        </p:nvSpPr>
        <p:spPr>
          <a:xfrm>
            <a:off x="5340969" y="1439016"/>
            <a:ext cx="2200900" cy="903941"/>
          </a:xfrm>
          <a:prstGeom prst="roundRect">
            <a:avLst>
              <a:gd name="adj" fmla="val 16118"/>
            </a:avLst>
          </a:prstGeom>
          <a:solidFill>
            <a:srgbClr val="E9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Twinkl" pitchFamily="50" charset="0"/>
              </a:rPr>
              <a:t>Can you explain how you worked out how many fairies there are altogether? 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0" name="Question 1"/>
          <p:cNvSpPr/>
          <p:nvPr/>
        </p:nvSpPr>
        <p:spPr>
          <a:xfrm>
            <a:off x="5328714" y="1439191"/>
            <a:ext cx="2237570" cy="903766"/>
          </a:xfrm>
          <a:prstGeom prst="roundRect">
            <a:avLst>
              <a:gd name="adj" fmla="val 13323"/>
            </a:avLst>
          </a:prstGeom>
          <a:solidFill>
            <a:srgbClr val="31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Twinkl" pitchFamily="50" charset="0"/>
              </a:rPr>
              <a:t>I think there are 7 fairies altogether. Do you agree or disagree? </a:t>
            </a:r>
            <a:endParaRPr lang="en-GB" sz="1400" dirty="0">
              <a:solidFill>
                <a:schemeClr val="bg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36274" y="199475"/>
            <a:ext cx="558839" cy="558839"/>
            <a:chOff x="1308100" y="3224141"/>
            <a:chExt cx="635000" cy="635000"/>
          </a:xfrm>
        </p:grpSpPr>
        <p:sp>
          <p:nvSpPr>
            <p:cNvPr id="15" name="Oval 14"/>
            <p:cNvSpPr/>
            <p:nvPr/>
          </p:nvSpPr>
          <p:spPr>
            <a:xfrm>
              <a:off x="1308100" y="3224141"/>
              <a:ext cx="635000" cy="635000"/>
            </a:xfrm>
            <a:prstGeom prst="ellipse">
              <a:avLst/>
            </a:prstGeom>
            <a:solidFill>
              <a:srgbClr val="F8CACA"/>
            </a:solidFill>
            <a:ln w="19050">
              <a:solidFill>
                <a:srgbClr val="E40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Arrow: Right 15"/>
            <p:cNvSpPr/>
            <p:nvPr/>
          </p:nvSpPr>
          <p:spPr>
            <a:xfrm flipH="1">
              <a:off x="1475799" y="3438306"/>
              <a:ext cx="293200" cy="231800"/>
            </a:xfrm>
            <a:prstGeom prst="rightArrow">
              <a:avLst/>
            </a:prstGeom>
            <a:solidFill>
              <a:srgbClr val="E9506C"/>
            </a:solidFill>
            <a:ln w="12700">
              <a:solidFill>
                <a:srgbClr val="E40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" name="Reset Button"/>
          <p:cNvGrpSpPr/>
          <p:nvPr/>
        </p:nvGrpSpPr>
        <p:grpSpPr>
          <a:xfrm>
            <a:off x="7124162" y="2430245"/>
            <a:ext cx="1808779" cy="558839"/>
            <a:chOff x="2452090" y="4000699"/>
            <a:chExt cx="1808779" cy="558839"/>
          </a:xfrm>
        </p:grpSpPr>
        <p:sp>
          <p:nvSpPr>
            <p:cNvPr id="4" name="Rectangle"/>
            <p:cNvSpPr/>
            <p:nvPr/>
          </p:nvSpPr>
          <p:spPr>
            <a:xfrm>
              <a:off x="2452090" y="4088365"/>
              <a:ext cx="1529360" cy="356071"/>
            </a:xfrm>
            <a:prstGeom prst="roundRect">
              <a:avLst>
                <a:gd name="adj" fmla="val 10648"/>
              </a:avLst>
            </a:prstGeom>
            <a:solidFill>
              <a:srgbClr val="31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set text"/>
            <p:cNvSpPr txBox="1"/>
            <p:nvPr/>
          </p:nvSpPr>
          <p:spPr>
            <a:xfrm>
              <a:off x="2764629" y="4075104"/>
              <a:ext cx="1216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reset</a:t>
              </a:r>
            </a:p>
          </p:txBody>
        </p:sp>
        <p:sp>
          <p:nvSpPr>
            <p:cNvPr id="41" name="Circle"/>
            <p:cNvSpPr/>
            <p:nvPr/>
          </p:nvSpPr>
          <p:spPr>
            <a:xfrm>
              <a:off x="3702030" y="4000699"/>
              <a:ext cx="558839" cy="558839"/>
            </a:xfrm>
            <a:prstGeom prst="ellipse">
              <a:avLst/>
            </a:prstGeom>
            <a:solidFill>
              <a:srgbClr val="009285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 </a:t>
              </a:r>
            </a:p>
          </p:txBody>
        </p:sp>
        <p:sp>
          <p:nvSpPr>
            <p:cNvPr id="23" name="Arrow: Circular 22"/>
            <p:cNvSpPr/>
            <p:nvPr/>
          </p:nvSpPr>
          <p:spPr>
            <a:xfrm>
              <a:off x="3823596" y="4128731"/>
              <a:ext cx="315705" cy="315705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447423"/>
                <a:gd name="adj5" fmla="val 1413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Click Again Button"/>
          <p:cNvGrpSpPr/>
          <p:nvPr/>
        </p:nvGrpSpPr>
        <p:grpSpPr>
          <a:xfrm>
            <a:off x="5189970" y="2436709"/>
            <a:ext cx="1810288" cy="558839"/>
            <a:chOff x="3062247" y="3925433"/>
            <a:chExt cx="1810288" cy="558839"/>
          </a:xfrm>
        </p:grpSpPr>
        <p:sp>
          <p:nvSpPr>
            <p:cNvPr id="45" name="Reset text"/>
            <p:cNvSpPr txBox="1"/>
            <p:nvPr/>
          </p:nvSpPr>
          <p:spPr>
            <a:xfrm>
              <a:off x="3062247" y="4046130"/>
              <a:ext cx="1325327" cy="353943"/>
            </a:xfrm>
            <a:prstGeom prst="rect">
              <a:avLst/>
            </a:prstGeom>
            <a:solidFill>
              <a:srgbClr val="E9506C"/>
            </a:solidFill>
          </p:spPr>
          <p:txBody>
            <a:bodyPr wrap="square" rtlCol="0">
              <a:spAutoFit/>
            </a:bodyPr>
            <a:lstStyle/>
            <a:p>
              <a:r>
                <a:rPr lang="en-GB" sz="1700" b="1" dirty="0">
                  <a:solidFill>
                    <a:schemeClr val="bg1"/>
                  </a:solidFill>
                </a:rPr>
                <a:t>click again</a:t>
              </a:r>
            </a:p>
          </p:txBody>
        </p:sp>
        <p:sp>
          <p:nvSpPr>
            <p:cNvPr id="46" name="Circle"/>
            <p:cNvSpPr/>
            <p:nvPr/>
          </p:nvSpPr>
          <p:spPr>
            <a:xfrm>
              <a:off x="4313696" y="3925433"/>
              <a:ext cx="558839" cy="558839"/>
            </a:xfrm>
            <a:prstGeom prst="ellipse">
              <a:avLst/>
            </a:prstGeom>
            <a:solidFill>
              <a:srgbClr val="E4005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 </a:t>
              </a:r>
            </a:p>
          </p:txBody>
        </p:sp>
        <p:sp>
          <p:nvSpPr>
            <p:cNvPr id="29" name="Arrow: Right 28"/>
            <p:cNvSpPr/>
            <p:nvPr/>
          </p:nvSpPr>
          <p:spPr>
            <a:xfrm>
              <a:off x="4441150" y="4127461"/>
              <a:ext cx="299165" cy="170695"/>
            </a:xfrm>
            <a:prstGeom prst="rightArrow">
              <a:avLst>
                <a:gd name="adj1" fmla="val 47210"/>
                <a:gd name="adj2" fmla="val 555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5-Point Star 10"/>
          <p:cNvSpPr/>
          <p:nvPr/>
        </p:nvSpPr>
        <p:spPr>
          <a:xfrm>
            <a:off x="836517" y="3110140"/>
            <a:ext cx="2785748" cy="2785748"/>
          </a:xfrm>
          <a:prstGeom prst="star5">
            <a:avLst>
              <a:gd name="adj" fmla="val 25361"/>
              <a:gd name="hf" fmla="val 105146"/>
              <a:gd name="vf" fmla="val 110557"/>
            </a:avLst>
          </a:prstGeom>
          <a:solidFill>
            <a:srgbClr val="E40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5-Point Star 21"/>
          <p:cNvSpPr/>
          <p:nvPr/>
        </p:nvSpPr>
        <p:spPr>
          <a:xfrm>
            <a:off x="5340969" y="3110140"/>
            <a:ext cx="2785748" cy="2785748"/>
          </a:xfrm>
          <a:prstGeom prst="star5">
            <a:avLst>
              <a:gd name="adj" fmla="val 25361"/>
              <a:gd name="hf" fmla="val 105146"/>
              <a:gd name="vf" fmla="val 110557"/>
            </a:avLst>
          </a:prstGeom>
          <a:solidFill>
            <a:srgbClr val="E40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gnom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007" y="731836"/>
            <a:ext cx="608425" cy="1704873"/>
          </a:xfrm>
          <a:prstGeom prst="rect">
            <a:avLst/>
          </a:prstGeom>
        </p:spPr>
      </p:pic>
      <p:pic>
        <p:nvPicPr>
          <p:cNvPr id="24" name="fairy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78" y="4207857"/>
            <a:ext cx="1318457" cy="1549563"/>
          </a:xfrm>
          <a:prstGeom prst="rect">
            <a:avLst/>
          </a:prstGeom>
        </p:spPr>
      </p:pic>
      <p:pic>
        <p:nvPicPr>
          <p:cNvPr id="5" name="fairy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75" y="3372913"/>
            <a:ext cx="1318457" cy="1549563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3622265" y="2798676"/>
            <a:ext cx="1665104" cy="1665104"/>
          </a:xfrm>
          <a:prstGeom prst="ellipse">
            <a:avLst/>
          </a:prstGeom>
          <a:solidFill>
            <a:srgbClr val="8CB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Click here to make the fairies </a:t>
            </a:r>
            <a:r>
              <a:rPr lang="en-GB" b="1" dirty="0" smtClean="0"/>
              <a:t>appear.</a:t>
            </a:r>
            <a:endParaRPr lang="en-GB" b="1" dirty="0"/>
          </a:p>
        </p:txBody>
      </p:sp>
      <p:pic>
        <p:nvPicPr>
          <p:cNvPr id="27" name="fairy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740" y="3213103"/>
            <a:ext cx="1318457" cy="1549563"/>
          </a:xfrm>
          <a:prstGeom prst="rect">
            <a:avLst/>
          </a:prstGeom>
        </p:spPr>
      </p:pic>
      <p:pic>
        <p:nvPicPr>
          <p:cNvPr id="28" name="fairy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767" y="3835235"/>
            <a:ext cx="1318457" cy="1549563"/>
          </a:xfrm>
          <a:prstGeom prst="rect">
            <a:avLst/>
          </a:prstGeom>
        </p:spPr>
      </p:pic>
      <p:pic>
        <p:nvPicPr>
          <p:cNvPr id="31" name="fairy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367" y="4133043"/>
            <a:ext cx="1318457" cy="1549563"/>
          </a:xfrm>
          <a:prstGeom prst="rect">
            <a:avLst/>
          </a:prstGeom>
        </p:spPr>
      </p:pic>
      <p:pic>
        <p:nvPicPr>
          <p:cNvPr id="32" name="xx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820" y="3062341"/>
            <a:ext cx="1318457" cy="1549563"/>
          </a:xfrm>
          <a:prstGeom prst="rect">
            <a:avLst/>
          </a:prstGeom>
        </p:spPr>
      </p:pic>
      <p:pic>
        <p:nvPicPr>
          <p:cNvPr id="33" name="x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861" y="4086913"/>
            <a:ext cx="1318457" cy="1549563"/>
          </a:xfrm>
          <a:prstGeom prst="rect">
            <a:avLst/>
          </a:prstGeom>
        </p:spPr>
      </p:pic>
      <p:sp>
        <p:nvSpPr>
          <p:cNvPr id="34" name="Rectangle 33">
            <a:hlinkClick r:id="rId4" action="ppaction://hlinksldjump"/>
          </p:cNvPr>
          <p:cNvSpPr/>
          <p:nvPr/>
        </p:nvSpPr>
        <p:spPr>
          <a:xfrm>
            <a:off x="222192" y="162370"/>
            <a:ext cx="572922" cy="604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0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0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1239</TotalTime>
  <Words>913</Words>
  <Application>Microsoft Office PowerPoint</Application>
  <PresentationFormat>On-screen Show (4:3)</PresentationFormat>
  <Paragraphs>126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Twinkl</vt:lpstr>
      <vt:lpstr>Office Theme</vt:lpstr>
      <vt:lpstr>PowerPoint Presentation</vt:lpstr>
      <vt:lpstr>Contents</vt:lpstr>
      <vt:lpstr>Cheeky Monkey Hide-and-Seek Addition</vt:lpstr>
      <vt:lpstr>Teddy Bears’ Picnic Addition</vt:lpstr>
      <vt:lpstr>Pirate Treasure Addition</vt:lpstr>
      <vt:lpstr>Jack’s Beanstalk – Counting on Addition</vt:lpstr>
      <vt:lpstr>Hibernating Hedgehogs Addition</vt:lpstr>
      <vt:lpstr>Picking Apples Addition</vt:lpstr>
      <vt:lpstr>Fairy Magic Addition</vt:lpstr>
      <vt:lpstr>Dinosaur Addition</vt:lpstr>
      <vt:lpstr>Flower Garden Addition</vt:lpstr>
      <vt:lpstr>Frog Party Addition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Sabine Drabble</dc:creator>
  <cp:lastModifiedBy>Shantal Paley</cp:lastModifiedBy>
  <cp:revision>100</cp:revision>
  <dcterms:created xsi:type="dcterms:W3CDTF">2019-03-07T12:47:10Z</dcterms:created>
  <dcterms:modified xsi:type="dcterms:W3CDTF">2019-12-09T11:57:14Z</dcterms:modified>
</cp:coreProperties>
</file>